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notesMasterIdLst>
    <p:notesMasterId r:id="rId26"/>
  </p:notesMasterIdLst>
  <p:sldIdLst>
    <p:sldId id="256" r:id="rId3"/>
    <p:sldId id="268" r:id="rId4"/>
    <p:sldId id="269" r:id="rId5"/>
    <p:sldId id="270" r:id="rId6"/>
    <p:sldId id="271" r:id="rId7"/>
    <p:sldId id="272" r:id="rId8"/>
    <p:sldId id="267" r:id="rId9"/>
    <p:sldId id="286" r:id="rId10"/>
    <p:sldId id="287" r:id="rId11"/>
    <p:sldId id="288" r:id="rId12"/>
    <p:sldId id="289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3" r:id="rId21"/>
    <p:sldId id="284" r:id="rId22"/>
    <p:sldId id="280" r:id="rId23"/>
    <p:sldId id="282" r:id="rId24"/>
    <p:sldId id="285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Cambria Math" panose="02040503050406030204" pitchFamily="18" charset="0"/>
      <p:regular r:id="rId33"/>
    </p:embeddedFont>
    <p:embeddedFont>
      <p:font typeface="Franklin Gothic Book" panose="020B0503020102020204" pitchFamily="34" charset="0"/>
      <p:regular r:id="rId34"/>
      <p:italic r:id="rId35"/>
    </p:embeddedFont>
    <p:embeddedFont>
      <p:font typeface="Franklin Gothic Medium" panose="020B0603020102020204" pitchFamily="34" charset="0"/>
      <p:regular r:id="rId36"/>
      <p: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i nima" initials="bn" lastIdx="1" clrIdx="0">
    <p:extLst>
      <p:ext uri="{19B8F6BF-5375-455C-9EA6-DF929625EA0E}">
        <p15:presenceInfo xmlns:p15="http://schemas.microsoft.com/office/powerpoint/2012/main" userId="bi nim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C571"/>
    <a:srgbClr val="336699"/>
    <a:srgbClr val="003363"/>
    <a:srgbClr val="00F0B7"/>
    <a:srgbClr val="000000"/>
    <a:srgbClr val="968F00"/>
    <a:srgbClr val="DED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DD68FF-9B29-36F9-56F2-461320B4B485}" v="95" dt="2019-02-26T00:35:28.887"/>
    <p1510:client id="{76F6F839-A9CE-0D83-836E-8E7F6CB6F337}" v="5" dt="2019-02-25T22:27:33.105"/>
    <p1510:client id="{7CEA2F58-4FC0-F56E-D9E8-5494CC4DC34D}" v="140" dt="2019-02-26T00:19:41.0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1" d="100"/>
          <a:sy n="211" d="100"/>
        </p:scale>
        <p:origin x="124" y="1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microsoft.com/office/2015/10/relationships/revisionInfo" Target="revisionInfo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7.fntdata"/><Relationship Id="rId38" Type="http://schemas.openxmlformats.org/officeDocument/2006/relationships/commentAuthors" Target="commentAuthors.xml"/></Relationships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gif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AF39B3-FD79-4F8A-A5E2-E617C0B82393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9BE52D-AD28-4CBC-80FB-B58DF00E3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38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9A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43153"/>
            <a:ext cx="7772400" cy="110251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43300"/>
            <a:ext cx="6400800" cy="1143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2" descr="C:\Users\cem\Desktop\utah_teapot_white.em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3691" y="791550"/>
            <a:ext cx="2696625" cy="132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79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3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6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3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15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1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9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0307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78957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79666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41657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95468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9868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3651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8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50947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64012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26789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641800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5259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0619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06190"/>
            <a:ext cx="7772400" cy="919401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9A0000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434590"/>
            <a:ext cx="7772400" cy="1371600"/>
          </a:xfr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2" descr="C:\Users\cem\Desktop\utah_teapot_white.emf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198265"/>
            <a:ext cx="1029827" cy="50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422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build="p">
        <p:tmplLst>
          <p:tmpl lvl="1">
            <p:tnLst>
              <p:par>
                <p:cTn presetID="22" presetClass="entr" presetSubtype="1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Ex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0619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06190"/>
            <a:ext cx="7772400" cy="919401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9A0000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434590"/>
            <a:ext cx="7772400" cy="1371600"/>
          </a:xfr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2" descr="C:\Users\cem\Desktop\utah_teapot_white.emf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198265"/>
            <a:ext cx="1029827" cy="50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60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build="p">
        <p:tmplLst>
          <p:tmpl lvl="1">
            <p:tnLst>
              <p:par>
                <p:cTn presetID="2" presetClass="exit" presetSubtype="1" accel="100000" fill="hold" nodeType="afterEffect">
                  <p:stCondLst>
                    <p:cond delay="0"/>
                  </p:stCondLst>
                  <p:childTnLst>
                    <p:anim calcmode="lin" valueType="num">
                      <p:cBhvr additive="base">
                        <p:cTn dur="500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ppt_x"/>
                          </p:val>
                        </p:tav>
                        <p:tav tm="100000">
                          <p:val>
                            <p:strVal val="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ppt_y"/>
                          </p:val>
                        </p:tav>
                        <p:tav tm="100000">
                          <p:val>
                            <p:strVal val="0-ppt_h/2"/>
                          </p:val>
                        </p:tav>
                      </p:tavLst>
                    </p:anim>
                    <p:set>
                      <p:cBhvr>
                        <p:cTn dur="1" fill="hold">
                          <p:stCondLst>
                            <p:cond delay="499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9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6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6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82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2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832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3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24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71451"/>
            <a:ext cx="7162800" cy="7426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DB9507-AEDD-4553-867E-F9F8F72947D9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5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66ECAA-CB7C-4BF0-85CF-B73B30228A9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C:\Users\cem\Desktop\utah_teapot_white.emf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198265"/>
            <a:ext cx="1029827" cy="50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793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7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7"/>
          <p:cNvSpPr/>
          <p:nvPr/>
        </p:nvSpPr>
        <p:spPr>
          <a:xfrm>
            <a:off x="0" y="0"/>
            <a:ext cx="9143280" cy="91368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5" name="Picture 2" descr="C:\Users\cem\Desktop\utah_teapot_white.emf"/>
          <p:cNvPicPr/>
          <p:nvPr/>
        </p:nvPicPr>
        <p:blipFill>
          <a:blip r:embed="rId14"/>
          <a:stretch/>
        </p:blipFill>
        <p:spPr>
          <a:xfrm>
            <a:off x="7848720" y="198360"/>
            <a:ext cx="1029240" cy="504360"/>
          </a:xfrm>
          <a:prstGeom prst="rect">
            <a:avLst/>
          </a:prstGeom>
          <a:ln w="0">
            <a:noFill/>
          </a:ln>
        </p:spPr>
      </p:pic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4117397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18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0.png"/><Relationship Id="rId4" Type="http://schemas.openxmlformats.org/officeDocument/2006/relationships/image" Target="../media/image25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6995" y="2730713"/>
            <a:ext cx="7772400" cy="1102519"/>
          </a:xfrm>
        </p:spPr>
        <p:txBody>
          <a:bodyPr>
            <a:normAutofit fontScale="90000"/>
          </a:bodyPr>
          <a:lstStyle/>
          <a:p>
            <a:r>
              <a:rPr lang="en-US" altLang="en-US" sz="4400" dirty="0">
                <a:latin typeface="LinBiolinumT"/>
              </a:rPr>
              <a:t>Reverse Engineer </a:t>
            </a:r>
            <a:r>
              <a:rPr lang="en-US" altLang="en-US" dirty="0">
                <a:latin typeface="LinBiolinumT"/>
              </a:rPr>
              <a:t>a</a:t>
            </a:r>
            <a:r>
              <a:rPr lang="zh-CN" altLang="en-US" dirty="0">
                <a:latin typeface="LinBiolinumT"/>
              </a:rPr>
              <a:t> </a:t>
            </a:r>
            <a:r>
              <a:rPr lang="en-US" altLang="zh-CN" dirty="0">
                <a:latin typeface="LinBiolinumT"/>
              </a:rPr>
              <a:t>Merge</a:t>
            </a:r>
            <a:r>
              <a:rPr lang="zh-CN" altLang="en-US" dirty="0">
                <a:latin typeface="LinBiolinumT"/>
              </a:rPr>
              <a:t> </a:t>
            </a:r>
            <a:r>
              <a:rPr lang="en-US" altLang="zh-CN" dirty="0">
                <a:latin typeface="LinBiolinumT"/>
              </a:rPr>
              <a:t>Tree</a:t>
            </a:r>
            <a:r>
              <a:rPr lang="zh-CN" altLang="en-US" dirty="0">
                <a:latin typeface="LinBiolinumT"/>
              </a:rPr>
              <a:t> </a:t>
            </a:r>
            <a:r>
              <a:rPr lang="en-US" altLang="zh-CN" dirty="0">
                <a:latin typeface="LinBiolinumT"/>
              </a:rPr>
              <a:t>from</a:t>
            </a:r>
            <a:r>
              <a:rPr lang="en-US" altLang="en-US" sz="4400" dirty="0">
                <a:latin typeface="LinBiolinumT"/>
              </a:rPr>
              <a:t> Topology Information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CCD58B0-F23A-4C6A-81DB-4E1C5E93BB26}"/>
              </a:ext>
            </a:extLst>
          </p:cNvPr>
          <p:cNvSpPr txBox="1">
            <a:spLocks/>
          </p:cNvSpPr>
          <p:nvPr/>
        </p:nvSpPr>
        <p:spPr>
          <a:xfrm>
            <a:off x="2218121" y="4418443"/>
            <a:ext cx="4558128" cy="47575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3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He Chen, Tart Patel </a:t>
            </a:r>
          </a:p>
        </p:txBody>
      </p:sp>
    </p:spTree>
    <p:extLst>
      <p:ext uri="{BB962C8B-B14F-4D97-AF65-F5344CB8AC3E}">
        <p14:creationId xmlns:p14="http://schemas.microsoft.com/office/powerpoint/2010/main" val="322389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Rectangle 278"/>
          <p:cNvSpPr/>
          <p:nvPr/>
        </p:nvSpPr>
        <p:spPr>
          <a:xfrm>
            <a:off x="457200" y="1171440"/>
            <a:ext cx="8228880" cy="1800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marR="0" lvl="0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 Adding edges to the graph in the order of steps left redundant connections</a:t>
            </a:r>
          </a:p>
          <a:p>
            <a:pPr marL="432000" marR="0" lvl="1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With entirely labeled nodes, the only case is when the connecting node appears in the middle of the steps</a:t>
            </a:r>
          </a:p>
          <a:p>
            <a:pPr marL="432000" marR="0" lvl="1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With unlabeled nodes, the edge that needs to be removed depends on its function value</a:t>
            </a:r>
          </a:p>
        </p:txBody>
      </p:sp>
      <p:pic>
        <p:nvPicPr>
          <p:cNvPr id="280" name="Picture 279"/>
          <p:cNvPicPr/>
          <p:nvPr/>
        </p:nvPicPr>
        <p:blipFill>
          <a:blip r:embed="rId2"/>
          <a:stretch/>
        </p:blipFill>
        <p:spPr>
          <a:xfrm>
            <a:off x="1371600" y="2565000"/>
            <a:ext cx="3034080" cy="2275560"/>
          </a:xfrm>
          <a:prstGeom prst="rect">
            <a:avLst/>
          </a:prstGeom>
          <a:ln w="0">
            <a:noFill/>
          </a:ln>
        </p:spPr>
      </p:pic>
      <p:pic>
        <p:nvPicPr>
          <p:cNvPr id="281" name="Picture 280"/>
          <p:cNvPicPr/>
          <p:nvPr/>
        </p:nvPicPr>
        <p:blipFill>
          <a:blip r:embed="rId3"/>
          <a:stretch/>
        </p:blipFill>
        <p:spPr>
          <a:xfrm>
            <a:off x="4829040" y="2514600"/>
            <a:ext cx="3119040" cy="2339280"/>
          </a:xfrm>
          <a:prstGeom prst="rect">
            <a:avLst/>
          </a:prstGeom>
          <a:ln w="0">
            <a:noFill/>
          </a:ln>
        </p:spPr>
      </p:pic>
      <p:sp>
        <p:nvSpPr>
          <p:cNvPr id="282" name="Title 1_1"/>
          <p:cNvSpPr/>
          <p:nvPr/>
        </p:nvSpPr>
        <p:spPr>
          <a:xfrm>
            <a:off x="457200" y="172440"/>
            <a:ext cx="7162200" cy="741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Medium"/>
              </a:rPr>
              <a:t>Induced Matrix to Merge Tree</a:t>
            </a:r>
            <a:endParaRPr kumimoji="0" lang="en-US" sz="36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Rectangle 282"/>
          <p:cNvSpPr/>
          <p:nvPr/>
        </p:nvSpPr>
        <p:spPr>
          <a:xfrm>
            <a:off x="457200" y="1200240"/>
            <a:ext cx="8229240" cy="1882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marR="0" lvl="0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Interpolation can be done in the induced matrix form</a:t>
            </a:r>
          </a:p>
          <a:p>
            <a:pPr marL="216000" marR="0" lvl="0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Merge tree interpolation methods</a:t>
            </a:r>
          </a:p>
          <a:p>
            <a:pPr marL="432000" marR="0" lvl="1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Linear interpolation</a:t>
            </a:r>
          </a:p>
          <a:p>
            <a:pPr marL="648000" marR="0" lvl="2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Simple and fast</a:t>
            </a:r>
          </a:p>
          <a:p>
            <a:pPr marL="432000" marR="0" lvl="1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Geodesic interpolation</a:t>
            </a:r>
          </a:p>
          <a:p>
            <a:pPr marL="648000" marR="0" lvl="2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More computationally expensive,</a:t>
            </a:r>
          </a:p>
          <a:p>
            <a:pPr marL="648000" marR="0" lvl="2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 but produces better results</a:t>
            </a:r>
          </a:p>
        </p:txBody>
      </p:sp>
      <p:pic>
        <p:nvPicPr>
          <p:cNvPr id="284" name="Picture 283"/>
          <p:cNvPicPr/>
          <p:nvPr/>
        </p:nvPicPr>
        <p:blipFill>
          <a:blip r:embed="rId2"/>
          <a:stretch/>
        </p:blipFill>
        <p:spPr>
          <a:xfrm>
            <a:off x="4800600" y="1764720"/>
            <a:ext cx="4343040" cy="3257280"/>
          </a:xfrm>
          <a:prstGeom prst="rect">
            <a:avLst/>
          </a:prstGeom>
          <a:ln w="0">
            <a:noFill/>
          </a:ln>
        </p:spPr>
      </p:pic>
      <p:sp>
        <p:nvSpPr>
          <p:cNvPr id="285" name="Title 1_0"/>
          <p:cNvSpPr/>
          <p:nvPr/>
        </p:nvSpPr>
        <p:spPr>
          <a:xfrm>
            <a:off x="457200" y="172440"/>
            <a:ext cx="7162200" cy="741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Medium"/>
              </a:rPr>
              <a:t>Merge Tree Interpolation</a:t>
            </a:r>
            <a:endParaRPr kumimoji="0" lang="en-US" sz="36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Critical Points: Discrete Definition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018C58-9AF5-498E-8E89-52B04F30AB4C}"/>
              </a:ext>
            </a:extLst>
          </p:cNvPr>
          <p:cNvSpPr txBox="1"/>
          <p:nvPr/>
        </p:nvSpPr>
        <p:spPr>
          <a:xfrm>
            <a:off x="457200" y="1001941"/>
            <a:ext cx="53017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[Charles et al. 2017] [T. F. </a:t>
            </a:r>
            <a:r>
              <a:rPr lang="en-US" sz="1800" dirty="0" err="1"/>
              <a:t>Banchoff</a:t>
            </a:r>
            <a:r>
              <a:rPr lang="en-US" sz="1800" dirty="0"/>
              <a:t>. et al. 1970]</a:t>
            </a:r>
          </a:p>
        </p:txBody>
      </p:sp>
      <p:pic>
        <p:nvPicPr>
          <p:cNvPr id="71" name="Picture 2" descr="GDAL Grid Tutorial — GDAL documentation">
            <a:extLst>
              <a:ext uri="{FF2B5EF4-FFF2-40B4-BE49-F238E27FC236}">
                <a16:creationId xmlns:a16="http://schemas.microsoft.com/office/drawing/2014/main" id="{5F955DBB-E2B7-4235-813F-EB30EAD0D7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70" t="25388" r="10557" b="26961"/>
          <a:stretch/>
        </p:blipFill>
        <p:spPr bwMode="auto">
          <a:xfrm>
            <a:off x="94095" y="1515572"/>
            <a:ext cx="1782761" cy="169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2" descr="GDAL Grid Tutorial — GDAL documentation">
            <a:extLst>
              <a:ext uri="{FF2B5EF4-FFF2-40B4-BE49-F238E27FC236}">
                <a16:creationId xmlns:a16="http://schemas.microsoft.com/office/drawing/2014/main" id="{DE3B568E-9490-4839-A395-89C48BC590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70" t="25388" r="10557" b="26961"/>
          <a:stretch/>
        </p:blipFill>
        <p:spPr bwMode="auto">
          <a:xfrm>
            <a:off x="2325069" y="1515572"/>
            <a:ext cx="1782761" cy="169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Cross 72">
            <a:extLst>
              <a:ext uri="{FF2B5EF4-FFF2-40B4-BE49-F238E27FC236}">
                <a16:creationId xmlns:a16="http://schemas.microsoft.com/office/drawing/2014/main" id="{FAB581DC-C1FC-4778-8E42-5F36FCB21588}"/>
              </a:ext>
            </a:extLst>
          </p:cNvPr>
          <p:cNvSpPr/>
          <p:nvPr/>
        </p:nvSpPr>
        <p:spPr>
          <a:xfrm>
            <a:off x="852471" y="1666536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Cross 73">
            <a:extLst>
              <a:ext uri="{FF2B5EF4-FFF2-40B4-BE49-F238E27FC236}">
                <a16:creationId xmlns:a16="http://schemas.microsoft.com/office/drawing/2014/main" id="{59A9AEF9-4F7A-4362-9D63-8228AF56B71C}"/>
              </a:ext>
            </a:extLst>
          </p:cNvPr>
          <p:cNvSpPr/>
          <p:nvPr/>
        </p:nvSpPr>
        <p:spPr>
          <a:xfrm>
            <a:off x="1438518" y="1666536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Cross 74">
            <a:extLst>
              <a:ext uri="{FF2B5EF4-FFF2-40B4-BE49-F238E27FC236}">
                <a16:creationId xmlns:a16="http://schemas.microsoft.com/office/drawing/2014/main" id="{96570622-4735-4625-8A5B-9430715B8342}"/>
              </a:ext>
            </a:extLst>
          </p:cNvPr>
          <p:cNvSpPr/>
          <p:nvPr/>
        </p:nvSpPr>
        <p:spPr>
          <a:xfrm>
            <a:off x="269300" y="1666536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Cross 75">
            <a:extLst>
              <a:ext uri="{FF2B5EF4-FFF2-40B4-BE49-F238E27FC236}">
                <a16:creationId xmlns:a16="http://schemas.microsoft.com/office/drawing/2014/main" id="{F8B337D7-CF15-46C3-9086-712E1DBCA6F2}"/>
              </a:ext>
            </a:extLst>
          </p:cNvPr>
          <p:cNvSpPr/>
          <p:nvPr/>
        </p:nvSpPr>
        <p:spPr>
          <a:xfrm>
            <a:off x="269299" y="2243603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Cross 76">
            <a:extLst>
              <a:ext uri="{FF2B5EF4-FFF2-40B4-BE49-F238E27FC236}">
                <a16:creationId xmlns:a16="http://schemas.microsoft.com/office/drawing/2014/main" id="{E6392833-A59E-4433-A355-A3D8E6CFDAF5}"/>
              </a:ext>
            </a:extLst>
          </p:cNvPr>
          <p:cNvSpPr/>
          <p:nvPr/>
        </p:nvSpPr>
        <p:spPr>
          <a:xfrm>
            <a:off x="269299" y="2796399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Cross 77">
            <a:extLst>
              <a:ext uri="{FF2B5EF4-FFF2-40B4-BE49-F238E27FC236}">
                <a16:creationId xmlns:a16="http://schemas.microsoft.com/office/drawing/2014/main" id="{81ED2614-60D0-4C06-88F7-B49928E1B6D0}"/>
              </a:ext>
            </a:extLst>
          </p:cNvPr>
          <p:cNvSpPr/>
          <p:nvPr/>
        </p:nvSpPr>
        <p:spPr>
          <a:xfrm>
            <a:off x="843039" y="2809202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Cross 78">
            <a:extLst>
              <a:ext uri="{FF2B5EF4-FFF2-40B4-BE49-F238E27FC236}">
                <a16:creationId xmlns:a16="http://schemas.microsoft.com/office/drawing/2014/main" id="{C58CCF6E-218C-4F87-B2C7-559392EFCA8B}"/>
              </a:ext>
            </a:extLst>
          </p:cNvPr>
          <p:cNvSpPr/>
          <p:nvPr/>
        </p:nvSpPr>
        <p:spPr>
          <a:xfrm>
            <a:off x="1416779" y="2796399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Cross 79">
            <a:extLst>
              <a:ext uri="{FF2B5EF4-FFF2-40B4-BE49-F238E27FC236}">
                <a16:creationId xmlns:a16="http://schemas.microsoft.com/office/drawing/2014/main" id="{A9FBF058-F585-4F79-B67E-A6B5AE287B78}"/>
              </a:ext>
            </a:extLst>
          </p:cNvPr>
          <p:cNvSpPr/>
          <p:nvPr/>
        </p:nvSpPr>
        <p:spPr>
          <a:xfrm>
            <a:off x="1416779" y="2243602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CBEDDF7A-BCB0-4838-8301-067CC6711048}"/>
              </a:ext>
            </a:extLst>
          </p:cNvPr>
          <p:cNvSpPr/>
          <p:nvPr/>
        </p:nvSpPr>
        <p:spPr>
          <a:xfrm>
            <a:off x="3062664" y="1765620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1ADB8322-A499-4FF0-B470-75C10F154553}"/>
              </a:ext>
            </a:extLst>
          </p:cNvPr>
          <p:cNvSpPr/>
          <p:nvPr/>
        </p:nvSpPr>
        <p:spPr>
          <a:xfrm>
            <a:off x="3632085" y="1762130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CD3C46D3-6136-40D6-ACC8-488D6FA3B910}"/>
              </a:ext>
            </a:extLst>
          </p:cNvPr>
          <p:cNvSpPr/>
          <p:nvPr/>
        </p:nvSpPr>
        <p:spPr>
          <a:xfrm>
            <a:off x="2493243" y="1762130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B23F84DB-B781-4E0E-865E-ABCB5A815EC4}"/>
              </a:ext>
            </a:extLst>
          </p:cNvPr>
          <p:cNvSpPr/>
          <p:nvPr/>
        </p:nvSpPr>
        <p:spPr>
          <a:xfrm>
            <a:off x="2493243" y="2342686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5379BEF-0977-41F9-8B7E-FF20E7DF2DC0}"/>
              </a:ext>
            </a:extLst>
          </p:cNvPr>
          <p:cNvSpPr/>
          <p:nvPr/>
        </p:nvSpPr>
        <p:spPr>
          <a:xfrm>
            <a:off x="2493243" y="2895483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22056A82-9C00-4360-96D2-00133D340556}"/>
              </a:ext>
            </a:extLst>
          </p:cNvPr>
          <p:cNvSpPr/>
          <p:nvPr/>
        </p:nvSpPr>
        <p:spPr>
          <a:xfrm>
            <a:off x="3062664" y="2921089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FEE6BD03-79EF-4265-930B-C77E2F4274D2}"/>
              </a:ext>
            </a:extLst>
          </p:cNvPr>
          <p:cNvSpPr/>
          <p:nvPr/>
        </p:nvSpPr>
        <p:spPr>
          <a:xfrm>
            <a:off x="3632085" y="2908286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518E1F2E-0169-465B-80BA-132E20209D5D}"/>
              </a:ext>
            </a:extLst>
          </p:cNvPr>
          <p:cNvSpPr/>
          <p:nvPr/>
        </p:nvSpPr>
        <p:spPr>
          <a:xfrm>
            <a:off x="3632085" y="2342686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098FD98-2AD0-49B8-8B6E-FFBA68883E57}"/>
              </a:ext>
            </a:extLst>
          </p:cNvPr>
          <p:cNvSpPr txBox="1"/>
          <p:nvPr/>
        </p:nvSpPr>
        <p:spPr>
          <a:xfrm>
            <a:off x="257950" y="3482199"/>
            <a:ext cx="1619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Local m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/>
              </a:rPr>
              <a:t>in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imum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79AFA2D-3F93-4D01-82CE-03D8F6FA99FF}"/>
              </a:ext>
            </a:extLst>
          </p:cNvPr>
          <p:cNvSpPr txBox="1"/>
          <p:nvPr/>
        </p:nvSpPr>
        <p:spPr>
          <a:xfrm>
            <a:off x="2477448" y="3482199"/>
            <a:ext cx="1705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prstClr val="black"/>
                </a:solidFill>
                <a:latin typeface="Calibri" panose="020F0502020204030204"/>
              </a:rPr>
              <a:t>Local m</a:t>
            </a:r>
            <a:r>
              <a:rPr lang="en-US" altLang="zh-CN">
                <a:solidFill>
                  <a:prstClr val="black"/>
                </a:solidFill>
                <a:latin typeface="Calibri" panose="020F0502020204030204"/>
              </a:rPr>
              <a:t>ax</a:t>
            </a:r>
            <a:r>
              <a:rPr lang="en-US">
                <a:solidFill>
                  <a:prstClr val="black"/>
                </a:solidFill>
                <a:latin typeface="Calibri" panose="020F0502020204030204"/>
              </a:rPr>
              <a:t>imum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91" name="Picture 2" descr="GDAL Grid Tutorial — GDAL documentation">
            <a:extLst>
              <a:ext uri="{FF2B5EF4-FFF2-40B4-BE49-F238E27FC236}">
                <a16:creationId xmlns:a16="http://schemas.microsoft.com/office/drawing/2014/main" id="{B93BE8F8-0745-4DD6-B0AE-91A1CE2876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70" t="25388" r="10557" b="26961"/>
          <a:stretch/>
        </p:blipFill>
        <p:spPr bwMode="auto">
          <a:xfrm>
            <a:off x="4308693" y="1552317"/>
            <a:ext cx="1782761" cy="169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" name="Rectangle 91">
            <a:extLst>
              <a:ext uri="{FF2B5EF4-FFF2-40B4-BE49-F238E27FC236}">
                <a16:creationId xmlns:a16="http://schemas.microsoft.com/office/drawing/2014/main" id="{E4E1DA94-CCBD-4CB7-B63D-DE40AF1F228D}"/>
              </a:ext>
            </a:extLst>
          </p:cNvPr>
          <p:cNvSpPr/>
          <p:nvPr/>
        </p:nvSpPr>
        <p:spPr>
          <a:xfrm>
            <a:off x="5615709" y="1798875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492AD2D-7863-47C1-A5D1-C12066BE2F4B}"/>
              </a:ext>
            </a:extLst>
          </p:cNvPr>
          <p:cNvSpPr/>
          <p:nvPr/>
        </p:nvSpPr>
        <p:spPr>
          <a:xfrm>
            <a:off x="4476867" y="2379431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220C3ABF-D56E-4283-9A26-1AF27B6DF64D}"/>
              </a:ext>
            </a:extLst>
          </p:cNvPr>
          <p:cNvSpPr/>
          <p:nvPr/>
        </p:nvSpPr>
        <p:spPr>
          <a:xfrm>
            <a:off x="4476867" y="2932228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E2756990-FBD1-4893-8BF3-42E58FCA8F0B}"/>
              </a:ext>
            </a:extLst>
          </p:cNvPr>
          <p:cNvSpPr/>
          <p:nvPr/>
        </p:nvSpPr>
        <p:spPr>
          <a:xfrm>
            <a:off x="5615709" y="2945031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5F5D425-174F-47AB-B1FF-5580FD86CD3E}"/>
              </a:ext>
            </a:extLst>
          </p:cNvPr>
          <p:cNvSpPr/>
          <p:nvPr/>
        </p:nvSpPr>
        <p:spPr>
          <a:xfrm>
            <a:off x="5615709" y="2379431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7" name="Picture 2" descr="GDAL Grid Tutorial — GDAL documentation">
            <a:extLst>
              <a:ext uri="{FF2B5EF4-FFF2-40B4-BE49-F238E27FC236}">
                <a16:creationId xmlns:a16="http://schemas.microsoft.com/office/drawing/2014/main" id="{7A5B1D70-51BB-4348-8198-4559816B79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70" t="25388" r="10557" b="26961"/>
          <a:stretch/>
        </p:blipFill>
        <p:spPr bwMode="auto">
          <a:xfrm>
            <a:off x="6508768" y="1565058"/>
            <a:ext cx="1782761" cy="169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E3504440-9C4A-4858-AC77-99651C75EC76}"/>
              </a:ext>
            </a:extLst>
          </p:cNvPr>
          <p:cNvSpPr/>
          <p:nvPr/>
        </p:nvSpPr>
        <p:spPr>
          <a:xfrm>
            <a:off x="7246363" y="1815106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AEA02CD2-B215-436A-885D-E8F6F2936568}"/>
              </a:ext>
            </a:extLst>
          </p:cNvPr>
          <p:cNvSpPr/>
          <p:nvPr/>
        </p:nvSpPr>
        <p:spPr>
          <a:xfrm>
            <a:off x="7815784" y="1811616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5C980F06-C333-4430-9F22-C217CB7981E4}"/>
              </a:ext>
            </a:extLst>
          </p:cNvPr>
          <p:cNvSpPr/>
          <p:nvPr/>
        </p:nvSpPr>
        <p:spPr>
          <a:xfrm>
            <a:off x="6676942" y="1811616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DFCDE21B-6A36-436E-828F-257305343572}"/>
              </a:ext>
            </a:extLst>
          </p:cNvPr>
          <p:cNvSpPr/>
          <p:nvPr/>
        </p:nvSpPr>
        <p:spPr>
          <a:xfrm>
            <a:off x="6676942" y="2392172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6E038F8-3C06-4DF7-A4A3-A92377AAE734}"/>
              </a:ext>
            </a:extLst>
          </p:cNvPr>
          <p:cNvSpPr/>
          <p:nvPr/>
        </p:nvSpPr>
        <p:spPr>
          <a:xfrm>
            <a:off x="6676942" y="2944969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BF3B1E58-1E98-44B2-9291-09C965D71E54}"/>
              </a:ext>
            </a:extLst>
          </p:cNvPr>
          <p:cNvSpPr/>
          <p:nvPr/>
        </p:nvSpPr>
        <p:spPr>
          <a:xfrm>
            <a:off x="7815784" y="2392172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Cross 103">
            <a:extLst>
              <a:ext uri="{FF2B5EF4-FFF2-40B4-BE49-F238E27FC236}">
                <a16:creationId xmlns:a16="http://schemas.microsoft.com/office/drawing/2014/main" id="{A81FA23E-5077-406F-B432-EA3B79ADF3C5}"/>
              </a:ext>
            </a:extLst>
          </p:cNvPr>
          <p:cNvSpPr/>
          <p:nvPr/>
        </p:nvSpPr>
        <p:spPr>
          <a:xfrm>
            <a:off x="4488216" y="1719828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Cross 104">
            <a:extLst>
              <a:ext uri="{FF2B5EF4-FFF2-40B4-BE49-F238E27FC236}">
                <a16:creationId xmlns:a16="http://schemas.microsoft.com/office/drawing/2014/main" id="{C67F894B-B252-4166-BA2D-411896E07EC6}"/>
              </a:ext>
            </a:extLst>
          </p:cNvPr>
          <p:cNvSpPr/>
          <p:nvPr/>
        </p:nvSpPr>
        <p:spPr>
          <a:xfrm>
            <a:off x="5063515" y="1719827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" name="Cross 105">
            <a:extLst>
              <a:ext uri="{FF2B5EF4-FFF2-40B4-BE49-F238E27FC236}">
                <a16:creationId xmlns:a16="http://schemas.microsoft.com/office/drawing/2014/main" id="{7E4C7DF3-EDE0-4200-9EE1-A53330F5C93E}"/>
              </a:ext>
            </a:extLst>
          </p:cNvPr>
          <p:cNvSpPr/>
          <p:nvPr/>
        </p:nvSpPr>
        <p:spPr>
          <a:xfrm>
            <a:off x="5057441" y="2833143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B1FB3F56-F4D1-425D-AA3F-D71C381CB55F}"/>
              </a:ext>
            </a:extLst>
          </p:cNvPr>
          <p:cNvSpPr txBox="1"/>
          <p:nvPr/>
        </p:nvSpPr>
        <p:spPr>
          <a:xfrm>
            <a:off x="4279341" y="3482199"/>
            <a:ext cx="2437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Saddle point:</a:t>
            </a:r>
          </a:p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Inclining directions are </a:t>
            </a:r>
            <a:r>
              <a:rPr lang="en-US" dirty="0" err="1">
                <a:solidFill>
                  <a:prstClr val="black"/>
                </a:solidFill>
                <a:latin typeface="Calibri" panose="020F0502020204030204"/>
              </a:rPr>
              <a:t>separatedby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declining directions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4932002E-2F9A-411F-ADFA-041C5AF79565}"/>
              </a:ext>
            </a:extLst>
          </p:cNvPr>
          <p:cNvSpPr txBox="1"/>
          <p:nvPr/>
        </p:nvSpPr>
        <p:spPr>
          <a:xfrm>
            <a:off x="6702015" y="3482199"/>
            <a:ext cx="24379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Regular point:</a:t>
            </a:r>
          </a:p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Inclining directions and declining directions are simply connected</a:t>
            </a:r>
          </a:p>
          <a:p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9" name="Cross 108">
            <a:extLst>
              <a:ext uri="{FF2B5EF4-FFF2-40B4-BE49-F238E27FC236}">
                <a16:creationId xmlns:a16="http://schemas.microsoft.com/office/drawing/2014/main" id="{D9BF449E-0854-4C8F-9D27-120097DB6F71}"/>
              </a:ext>
            </a:extLst>
          </p:cNvPr>
          <p:cNvSpPr/>
          <p:nvPr/>
        </p:nvSpPr>
        <p:spPr>
          <a:xfrm>
            <a:off x="7269062" y="2850039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Cross 109">
            <a:extLst>
              <a:ext uri="{FF2B5EF4-FFF2-40B4-BE49-F238E27FC236}">
                <a16:creationId xmlns:a16="http://schemas.microsoft.com/office/drawing/2014/main" id="{0ECA4EF4-6652-4D6D-A37C-080F629B2DE5}"/>
              </a:ext>
            </a:extLst>
          </p:cNvPr>
          <p:cNvSpPr/>
          <p:nvPr/>
        </p:nvSpPr>
        <p:spPr>
          <a:xfrm>
            <a:off x="7817489" y="2858018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Cross 110">
            <a:extLst>
              <a:ext uri="{FF2B5EF4-FFF2-40B4-BE49-F238E27FC236}">
                <a16:creationId xmlns:a16="http://schemas.microsoft.com/office/drawing/2014/main" id="{A4752577-489B-431F-B189-2674A73639DE}"/>
              </a:ext>
            </a:extLst>
          </p:cNvPr>
          <p:cNvSpPr/>
          <p:nvPr/>
        </p:nvSpPr>
        <p:spPr>
          <a:xfrm>
            <a:off x="1434568" y="4693099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12DA2A77-B460-45A1-BBFA-0244778852FE}"/>
              </a:ext>
            </a:extLst>
          </p:cNvPr>
          <p:cNvSpPr/>
          <p:nvPr/>
        </p:nvSpPr>
        <p:spPr>
          <a:xfrm>
            <a:off x="5195976" y="4846216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52B485B-2B06-44E1-878A-1D2FB96DD374}"/>
              </a:ext>
            </a:extLst>
          </p:cNvPr>
          <p:cNvSpPr txBox="1"/>
          <p:nvPr/>
        </p:nvSpPr>
        <p:spPr>
          <a:xfrm>
            <a:off x="1790291" y="4661550"/>
            <a:ext cx="2437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Points with higher value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54446F7-9765-496E-AB5D-0F8EE862D243}"/>
              </a:ext>
            </a:extLst>
          </p:cNvPr>
          <p:cNvSpPr txBox="1"/>
          <p:nvPr/>
        </p:nvSpPr>
        <p:spPr>
          <a:xfrm>
            <a:off x="5551699" y="4702780"/>
            <a:ext cx="2369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Points with lower value</a:t>
            </a:r>
          </a:p>
        </p:txBody>
      </p:sp>
    </p:spTree>
    <p:extLst>
      <p:ext uri="{BB962C8B-B14F-4D97-AF65-F5344CB8AC3E}">
        <p14:creationId xmlns:p14="http://schemas.microsoft.com/office/powerpoint/2010/main" val="215442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Critical Points: Discrete Definition</a:t>
            </a:r>
          </a:p>
        </p:txBody>
      </p:sp>
      <p:pic>
        <p:nvPicPr>
          <p:cNvPr id="153" name="Picture 2" descr="GDAL Grid Tutorial — GDAL documentation">
            <a:extLst>
              <a:ext uri="{FF2B5EF4-FFF2-40B4-BE49-F238E27FC236}">
                <a16:creationId xmlns:a16="http://schemas.microsoft.com/office/drawing/2014/main" id="{4CF70C13-405B-4CE5-B1C1-D603EAE0EA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70" t="25388" r="10557" b="26961"/>
          <a:stretch/>
        </p:blipFill>
        <p:spPr bwMode="auto">
          <a:xfrm>
            <a:off x="236090" y="1368252"/>
            <a:ext cx="1782761" cy="169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4" name="Picture 2" descr="GDAL Grid Tutorial — GDAL documentation">
            <a:extLst>
              <a:ext uri="{FF2B5EF4-FFF2-40B4-BE49-F238E27FC236}">
                <a16:creationId xmlns:a16="http://schemas.microsoft.com/office/drawing/2014/main" id="{C014AB38-4E6F-4994-A7FA-6AB988E66C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70" t="25388" r="10557" b="26961"/>
          <a:stretch/>
        </p:blipFill>
        <p:spPr bwMode="auto">
          <a:xfrm>
            <a:off x="2467064" y="1368252"/>
            <a:ext cx="1782761" cy="169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5" name="Cross 154">
            <a:extLst>
              <a:ext uri="{FF2B5EF4-FFF2-40B4-BE49-F238E27FC236}">
                <a16:creationId xmlns:a16="http://schemas.microsoft.com/office/drawing/2014/main" id="{8DE338D6-D13B-4B5D-9064-E26867F57A5C}"/>
              </a:ext>
            </a:extLst>
          </p:cNvPr>
          <p:cNvSpPr/>
          <p:nvPr/>
        </p:nvSpPr>
        <p:spPr>
          <a:xfrm>
            <a:off x="994466" y="1519216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6" name="Cross 155">
            <a:extLst>
              <a:ext uri="{FF2B5EF4-FFF2-40B4-BE49-F238E27FC236}">
                <a16:creationId xmlns:a16="http://schemas.microsoft.com/office/drawing/2014/main" id="{59D1BCCA-7969-4CB7-88F2-177E85D9D41E}"/>
              </a:ext>
            </a:extLst>
          </p:cNvPr>
          <p:cNvSpPr/>
          <p:nvPr/>
        </p:nvSpPr>
        <p:spPr>
          <a:xfrm>
            <a:off x="1580513" y="1519216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19F7C003-ECBF-4AAD-8C67-4414101F5B3A}"/>
              </a:ext>
            </a:extLst>
          </p:cNvPr>
          <p:cNvSpPr/>
          <p:nvPr/>
        </p:nvSpPr>
        <p:spPr>
          <a:xfrm>
            <a:off x="411295" y="1519216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8" name="Cross 157">
            <a:extLst>
              <a:ext uri="{FF2B5EF4-FFF2-40B4-BE49-F238E27FC236}">
                <a16:creationId xmlns:a16="http://schemas.microsoft.com/office/drawing/2014/main" id="{E4E93D51-64D5-4BCF-B158-BFB9CEC4D199}"/>
              </a:ext>
            </a:extLst>
          </p:cNvPr>
          <p:cNvSpPr/>
          <p:nvPr/>
        </p:nvSpPr>
        <p:spPr>
          <a:xfrm>
            <a:off x="411294" y="2096283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9" name="Cross 158">
            <a:extLst>
              <a:ext uri="{FF2B5EF4-FFF2-40B4-BE49-F238E27FC236}">
                <a16:creationId xmlns:a16="http://schemas.microsoft.com/office/drawing/2014/main" id="{96A57C68-60D8-476D-979E-C89C566D0C82}"/>
              </a:ext>
            </a:extLst>
          </p:cNvPr>
          <p:cNvSpPr/>
          <p:nvPr/>
        </p:nvSpPr>
        <p:spPr>
          <a:xfrm>
            <a:off x="411294" y="2649079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0" name="Cross 159">
            <a:extLst>
              <a:ext uri="{FF2B5EF4-FFF2-40B4-BE49-F238E27FC236}">
                <a16:creationId xmlns:a16="http://schemas.microsoft.com/office/drawing/2014/main" id="{ED51F0E0-351D-4CB5-AFC6-B48498A5CC34}"/>
              </a:ext>
            </a:extLst>
          </p:cNvPr>
          <p:cNvSpPr/>
          <p:nvPr/>
        </p:nvSpPr>
        <p:spPr>
          <a:xfrm>
            <a:off x="985034" y="2661882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1" name="Cross 160">
            <a:extLst>
              <a:ext uri="{FF2B5EF4-FFF2-40B4-BE49-F238E27FC236}">
                <a16:creationId xmlns:a16="http://schemas.microsoft.com/office/drawing/2014/main" id="{3DE1945D-038E-4373-898C-A1E5F0582CEB}"/>
              </a:ext>
            </a:extLst>
          </p:cNvPr>
          <p:cNvSpPr/>
          <p:nvPr/>
        </p:nvSpPr>
        <p:spPr>
          <a:xfrm>
            <a:off x="1558774" y="2649079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2" name="Cross 161">
            <a:extLst>
              <a:ext uri="{FF2B5EF4-FFF2-40B4-BE49-F238E27FC236}">
                <a16:creationId xmlns:a16="http://schemas.microsoft.com/office/drawing/2014/main" id="{5FD29C39-2F7F-4442-8258-B5F656E0A8AC}"/>
              </a:ext>
            </a:extLst>
          </p:cNvPr>
          <p:cNvSpPr/>
          <p:nvPr/>
        </p:nvSpPr>
        <p:spPr>
          <a:xfrm>
            <a:off x="1558774" y="2096282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E031760A-81A5-4287-927D-42D27BCD0B69}"/>
              </a:ext>
            </a:extLst>
          </p:cNvPr>
          <p:cNvSpPr/>
          <p:nvPr/>
        </p:nvSpPr>
        <p:spPr>
          <a:xfrm>
            <a:off x="3204659" y="1618300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B0928FB2-9408-48F6-A76A-A9E760AA3DEB}"/>
              </a:ext>
            </a:extLst>
          </p:cNvPr>
          <p:cNvSpPr/>
          <p:nvPr/>
        </p:nvSpPr>
        <p:spPr>
          <a:xfrm>
            <a:off x="3774080" y="1614810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146CD09E-9FB0-4BA4-A392-03C9195F1CCA}"/>
              </a:ext>
            </a:extLst>
          </p:cNvPr>
          <p:cNvSpPr/>
          <p:nvPr/>
        </p:nvSpPr>
        <p:spPr>
          <a:xfrm>
            <a:off x="2635238" y="1614810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0C440E4-0030-4618-95B0-8C8013A8AFD0}"/>
              </a:ext>
            </a:extLst>
          </p:cNvPr>
          <p:cNvSpPr/>
          <p:nvPr/>
        </p:nvSpPr>
        <p:spPr>
          <a:xfrm>
            <a:off x="2635238" y="2195366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ADE8759E-E259-4C2B-A24F-840DEB3B099A}"/>
              </a:ext>
            </a:extLst>
          </p:cNvPr>
          <p:cNvSpPr/>
          <p:nvPr/>
        </p:nvSpPr>
        <p:spPr>
          <a:xfrm>
            <a:off x="2635238" y="2748163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024896B1-593A-4015-8BFC-7CD95DA56B16}"/>
              </a:ext>
            </a:extLst>
          </p:cNvPr>
          <p:cNvSpPr/>
          <p:nvPr/>
        </p:nvSpPr>
        <p:spPr>
          <a:xfrm>
            <a:off x="3204659" y="2773769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F5E1A885-3F50-4E4C-A6FA-7F64EE516310}"/>
              </a:ext>
            </a:extLst>
          </p:cNvPr>
          <p:cNvSpPr/>
          <p:nvPr/>
        </p:nvSpPr>
        <p:spPr>
          <a:xfrm>
            <a:off x="3774080" y="2760966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7515DBAA-E1EA-4A0E-9619-F456590EE22E}"/>
              </a:ext>
            </a:extLst>
          </p:cNvPr>
          <p:cNvSpPr/>
          <p:nvPr/>
        </p:nvSpPr>
        <p:spPr>
          <a:xfrm>
            <a:off x="3774080" y="2195366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7CE59254-078A-447C-9C72-7D2092ED640D}"/>
              </a:ext>
            </a:extLst>
          </p:cNvPr>
          <p:cNvSpPr txBox="1"/>
          <p:nvPr/>
        </p:nvSpPr>
        <p:spPr>
          <a:xfrm>
            <a:off x="399945" y="3334879"/>
            <a:ext cx="1652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Local maximum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3B20A79F-D43A-4EF1-BD42-7D642AEADF43}"/>
              </a:ext>
            </a:extLst>
          </p:cNvPr>
          <p:cNvSpPr txBox="1"/>
          <p:nvPr/>
        </p:nvSpPr>
        <p:spPr>
          <a:xfrm>
            <a:off x="2619443" y="3334879"/>
            <a:ext cx="1619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Local minimum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E1EFE67F-26B0-4BA9-9C17-5A4BD96582E3}"/>
                  </a:ext>
                </a:extLst>
              </p:cNvPr>
              <p:cNvSpPr txBox="1"/>
              <p:nvPr/>
            </p:nvSpPr>
            <p:spPr>
              <a:xfrm>
                <a:off x="5429320" y="1440398"/>
                <a:ext cx="4381360" cy="32472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prstClr val="black"/>
                    </a:solidFill>
                    <a:latin typeface="Calibri" panose="020F0502020204030204"/>
                  </a:rPr>
                  <a:t>For local maximum/minimum: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 algn="ctr"/>
                <a:r>
                  <a:rPr lang="en-US" sz="2800" dirty="0">
                    <a:solidFill>
                      <a:prstClr val="black"/>
                    </a:solidFill>
                    <a:latin typeface="Calibri" panose="020F0502020204030204"/>
                  </a:rPr>
                  <a:t>…..</a:t>
                </a:r>
              </a:p>
            </p:txBody>
          </p:sp>
        </mc:Choice>
        <mc:Fallback xmlns=""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E1EFE67F-26B0-4BA9-9C17-5A4BD96582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9320" y="1440398"/>
                <a:ext cx="4381360" cy="3247299"/>
              </a:xfrm>
              <a:prstGeom prst="rect">
                <a:avLst/>
              </a:prstGeom>
              <a:blipFill>
                <a:blip r:embed="rId3"/>
                <a:stretch>
                  <a:fillRect l="-2925" t="-1689" b="-43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5631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Critical Points: Discrete Definition</a:t>
            </a:r>
          </a:p>
        </p:txBody>
      </p:sp>
      <p:pic>
        <p:nvPicPr>
          <p:cNvPr id="39" name="Picture 2" descr="GDAL Grid Tutorial — GDAL documentation">
            <a:extLst>
              <a:ext uri="{FF2B5EF4-FFF2-40B4-BE49-F238E27FC236}">
                <a16:creationId xmlns:a16="http://schemas.microsoft.com/office/drawing/2014/main" id="{954950B3-B299-4EA6-8B3F-E69DE3ECF1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70" t="25388" r="10557" b="26961"/>
          <a:stretch/>
        </p:blipFill>
        <p:spPr bwMode="auto">
          <a:xfrm>
            <a:off x="2575210" y="2245113"/>
            <a:ext cx="1612613" cy="1533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9296DCA0-CADD-4269-88A5-FA5E0410CB60}"/>
              </a:ext>
            </a:extLst>
          </p:cNvPr>
          <p:cNvSpPr/>
          <p:nvPr/>
        </p:nvSpPr>
        <p:spPr>
          <a:xfrm>
            <a:off x="3757483" y="2468139"/>
            <a:ext cx="278215" cy="97752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Cross 40">
            <a:extLst>
              <a:ext uri="{FF2B5EF4-FFF2-40B4-BE49-F238E27FC236}">
                <a16:creationId xmlns:a16="http://schemas.microsoft.com/office/drawing/2014/main" id="{5C7E51A6-14C5-488D-BBBE-4808B6B0CD3C}"/>
              </a:ext>
            </a:extLst>
          </p:cNvPr>
          <p:cNvSpPr/>
          <p:nvPr/>
        </p:nvSpPr>
        <p:spPr>
          <a:xfrm>
            <a:off x="2737599" y="2396636"/>
            <a:ext cx="257683" cy="277008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Cross 41">
            <a:extLst>
              <a:ext uri="{FF2B5EF4-FFF2-40B4-BE49-F238E27FC236}">
                <a16:creationId xmlns:a16="http://schemas.microsoft.com/office/drawing/2014/main" id="{CE749030-0DEA-493F-B966-74C39F3C65C9}"/>
              </a:ext>
            </a:extLst>
          </p:cNvPr>
          <p:cNvSpPr/>
          <p:nvPr/>
        </p:nvSpPr>
        <p:spPr>
          <a:xfrm>
            <a:off x="3767749" y="3403695"/>
            <a:ext cx="257683" cy="277008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600A1D5-4055-462B-85C8-2511B31C7A95}"/>
              </a:ext>
            </a:extLst>
          </p:cNvPr>
          <p:cNvSpPr/>
          <p:nvPr/>
        </p:nvSpPr>
        <p:spPr>
          <a:xfrm>
            <a:off x="2742290" y="3493323"/>
            <a:ext cx="278215" cy="97752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Star: 5 Points 43">
            <a:extLst>
              <a:ext uri="{FF2B5EF4-FFF2-40B4-BE49-F238E27FC236}">
                <a16:creationId xmlns:a16="http://schemas.microsoft.com/office/drawing/2014/main" id="{E15A6E59-3B1D-4266-B397-432EAAF9CA84}"/>
              </a:ext>
            </a:extLst>
          </p:cNvPr>
          <p:cNvSpPr/>
          <p:nvPr/>
        </p:nvSpPr>
        <p:spPr>
          <a:xfrm>
            <a:off x="5401652" y="914103"/>
            <a:ext cx="578990" cy="556014"/>
          </a:xfrm>
          <a:prstGeom prst="star5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Star: 5 Points 44">
            <a:extLst>
              <a:ext uri="{FF2B5EF4-FFF2-40B4-BE49-F238E27FC236}">
                <a16:creationId xmlns:a16="http://schemas.microsoft.com/office/drawing/2014/main" id="{BE5303C5-87BD-4D12-9A14-6B233504D5BF}"/>
              </a:ext>
            </a:extLst>
          </p:cNvPr>
          <p:cNvSpPr/>
          <p:nvPr/>
        </p:nvSpPr>
        <p:spPr>
          <a:xfrm>
            <a:off x="503211" y="4340088"/>
            <a:ext cx="578990" cy="556014"/>
          </a:xfrm>
          <a:prstGeom prst="star5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EF707AA-F146-4768-AEB5-86C0834F7A96}"/>
              </a:ext>
            </a:extLst>
          </p:cNvPr>
          <p:cNvSpPr txBox="1"/>
          <p:nvPr/>
        </p:nvSpPr>
        <p:spPr>
          <a:xfrm>
            <a:off x="6109379" y="1007444"/>
            <a:ext cx="2534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Local maximum 1 (leaf 1)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7112E1D-BE5B-497F-B4BC-7716750B8136}"/>
              </a:ext>
            </a:extLst>
          </p:cNvPr>
          <p:cNvSpPr txBox="1"/>
          <p:nvPr/>
        </p:nvSpPr>
        <p:spPr>
          <a:xfrm>
            <a:off x="1082200" y="4654619"/>
            <a:ext cx="2534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Local maximum 2 (leaf 2)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97B0D68-6A74-4BC2-9744-6A71FDB2F0A0}"/>
              </a:ext>
            </a:extLst>
          </p:cNvPr>
          <p:cNvCxnSpPr>
            <a:stCxn id="45" idx="4"/>
            <a:endCxn id="44" idx="2"/>
          </p:cNvCxnSpPr>
          <p:nvPr/>
        </p:nvCxnSpPr>
        <p:spPr>
          <a:xfrm flipV="1">
            <a:off x="1082200" y="1470116"/>
            <a:ext cx="4430030" cy="3082350"/>
          </a:xfrm>
          <a:prstGeom prst="line">
            <a:avLst/>
          </a:prstGeom>
          <a:noFill/>
          <a:ln w="9525" cap="flat" cmpd="sng" algn="ctr">
            <a:solidFill>
              <a:srgbClr val="A5A5A5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2D6F6CC7-5B45-49DD-B5CF-F39E16193AA1}"/>
              </a:ext>
            </a:extLst>
          </p:cNvPr>
          <p:cNvSpPr txBox="1"/>
          <p:nvPr/>
        </p:nvSpPr>
        <p:spPr>
          <a:xfrm>
            <a:off x="2575210" y="3999014"/>
            <a:ext cx="2605786" cy="3340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Saddle point where they join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0AA38B3-E9E6-4C76-AFA9-88084880C203}"/>
                  </a:ext>
                </a:extLst>
              </p:cNvPr>
              <p:cNvSpPr txBox="1"/>
              <p:nvPr/>
            </p:nvSpPr>
            <p:spPr>
              <a:xfrm>
                <a:off x="6049030" y="1819393"/>
                <a:ext cx="3082901" cy="25476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prstClr val="black"/>
                    </a:solidFill>
                    <a:latin typeface="Calibri" panose="020F0502020204030204"/>
                  </a:rPr>
                  <a:t>Saddle point’s linear constraint: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−1,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−1,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0AA38B3-E9E6-4C76-AFA9-88084880C2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9030" y="1819393"/>
                <a:ext cx="3082901" cy="2547611"/>
              </a:xfrm>
              <a:prstGeom prst="rect">
                <a:avLst/>
              </a:prstGeom>
              <a:blipFill>
                <a:blip r:embed="rId3"/>
                <a:stretch>
                  <a:fillRect l="-3953" t="-2153" b="-7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815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Critical Points: Discrete Definition</a:t>
            </a:r>
          </a:p>
        </p:txBody>
      </p:sp>
      <p:pic>
        <p:nvPicPr>
          <p:cNvPr id="39" name="Picture 2" descr="GDAL Grid Tutorial — GDAL documentation">
            <a:extLst>
              <a:ext uri="{FF2B5EF4-FFF2-40B4-BE49-F238E27FC236}">
                <a16:creationId xmlns:a16="http://schemas.microsoft.com/office/drawing/2014/main" id="{954950B3-B299-4EA6-8B3F-E69DE3ECF1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70" t="25388" r="10557" b="26961"/>
          <a:stretch/>
        </p:blipFill>
        <p:spPr bwMode="auto">
          <a:xfrm>
            <a:off x="2575210" y="2245113"/>
            <a:ext cx="1612613" cy="1533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9296DCA0-CADD-4269-88A5-FA5E0410CB60}"/>
              </a:ext>
            </a:extLst>
          </p:cNvPr>
          <p:cNvSpPr/>
          <p:nvPr/>
        </p:nvSpPr>
        <p:spPr>
          <a:xfrm>
            <a:off x="3757483" y="2468139"/>
            <a:ext cx="278215" cy="97752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Cross 40">
            <a:extLst>
              <a:ext uri="{FF2B5EF4-FFF2-40B4-BE49-F238E27FC236}">
                <a16:creationId xmlns:a16="http://schemas.microsoft.com/office/drawing/2014/main" id="{5C7E51A6-14C5-488D-BBBE-4808B6B0CD3C}"/>
              </a:ext>
            </a:extLst>
          </p:cNvPr>
          <p:cNvSpPr/>
          <p:nvPr/>
        </p:nvSpPr>
        <p:spPr>
          <a:xfrm>
            <a:off x="2737599" y="2396636"/>
            <a:ext cx="257683" cy="277008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Cross 41">
            <a:extLst>
              <a:ext uri="{FF2B5EF4-FFF2-40B4-BE49-F238E27FC236}">
                <a16:creationId xmlns:a16="http://schemas.microsoft.com/office/drawing/2014/main" id="{CE749030-0DEA-493F-B966-74C39F3C65C9}"/>
              </a:ext>
            </a:extLst>
          </p:cNvPr>
          <p:cNvSpPr/>
          <p:nvPr/>
        </p:nvSpPr>
        <p:spPr>
          <a:xfrm>
            <a:off x="3767749" y="3403695"/>
            <a:ext cx="257683" cy="277008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600A1D5-4055-462B-85C8-2511B31C7A95}"/>
              </a:ext>
            </a:extLst>
          </p:cNvPr>
          <p:cNvSpPr/>
          <p:nvPr/>
        </p:nvSpPr>
        <p:spPr>
          <a:xfrm>
            <a:off x="2742290" y="3493323"/>
            <a:ext cx="278215" cy="97752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Star: 5 Points 43">
            <a:extLst>
              <a:ext uri="{FF2B5EF4-FFF2-40B4-BE49-F238E27FC236}">
                <a16:creationId xmlns:a16="http://schemas.microsoft.com/office/drawing/2014/main" id="{E15A6E59-3B1D-4266-B397-432EAAF9CA84}"/>
              </a:ext>
            </a:extLst>
          </p:cNvPr>
          <p:cNvSpPr/>
          <p:nvPr/>
        </p:nvSpPr>
        <p:spPr>
          <a:xfrm>
            <a:off x="5401652" y="914103"/>
            <a:ext cx="578990" cy="556014"/>
          </a:xfrm>
          <a:prstGeom prst="star5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Star: 5 Points 44">
            <a:extLst>
              <a:ext uri="{FF2B5EF4-FFF2-40B4-BE49-F238E27FC236}">
                <a16:creationId xmlns:a16="http://schemas.microsoft.com/office/drawing/2014/main" id="{BE5303C5-87BD-4D12-9A14-6B233504D5BF}"/>
              </a:ext>
            </a:extLst>
          </p:cNvPr>
          <p:cNvSpPr/>
          <p:nvPr/>
        </p:nvSpPr>
        <p:spPr>
          <a:xfrm>
            <a:off x="503211" y="4340088"/>
            <a:ext cx="578990" cy="556014"/>
          </a:xfrm>
          <a:prstGeom prst="star5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EF707AA-F146-4768-AEB5-86C0834F7A96}"/>
              </a:ext>
            </a:extLst>
          </p:cNvPr>
          <p:cNvSpPr txBox="1"/>
          <p:nvPr/>
        </p:nvSpPr>
        <p:spPr>
          <a:xfrm>
            <a:off x="6109379" y="1007444"/>
            <a:ext cx="2534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Local maximum 1 (leaf 1)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7112E1D-BE5B-497F-B4BC-7716750B8136}"/>
              </a:ext>
            </a:extLst>
          </p:cNvPr>
          <p:cNvSpPr txBox="1"/>
          <p:nvPr/>
        </p:nvSpPr>
        <p:spPr>
          <a:xfrm>
            <a:off x="1082200" y="4654619"/>
            <a:ext cx="2534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Local maximum 2 (leaf 2)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97B0D68-6A74-4BC2-9744-6A71FDB2F0A0}"/>
              </a:ext>
            </a:extLst>
          </p:cNvPr>
          <p:cNvCxnSpPr>
            <a:stCxn id="45" idx="4"/>
            <a:endCxn id="44" idx="2"/>
          </p:cNvCxnSpPr>
          <p:nvPr/>
        </p:nvCxnSpPr>
        <p:spPr>
          <a:xfrm flipV="1">
            <a:off x="1082200" y="1470116"/>
            <a:ext cx="4430030" cy="3082350"/>
          </a:xfrm>
          <a:prstGeom prst="line">
            <a:avLst/>
          </a:prstGeom>
          <a:noFill/>
          <a:ln w="9525" cap="flat" cmpd="sng" algn="ctr">
            <a:solidFill>
              <a:srgbClr val="A5A5A5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2D6F6CC7-5B45-49DD-B5CF-F39E16193AA1}"/>
              </a:ext>
            </a:extLst>
          </p:cNvPr>
          <p:cNvSpPr txBox="1"/>
          <p:nvPr/>
        </p:nvSpPr>
        <p:spPr>
          <a:xfrm>
            <a:off x="2575210" y="3999014"/>
            <a:ext cx="2605786" cy="3340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Saddle point where they join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0AA38B3-E9E6-4C76-AFA9-88084880C203}"/>
                  </a:ext>
                </a:extLst>
              </p:cNvPr>
              <p:cNvSpPr txBox="1"/>
              <p:nvPr/>
            </p:nvSpPr>
            <p:spPr>
              <a:xfrm>
                <a:off x="6049030" y="1819393"/>
                <a:ext cx="3082901" cy="25476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prstClr val="black"/>
                    </a:solidFill>
                    <a:latin typeface="Calibri" panose="020F0502020204030204"/>
                  </a:rPr>
                  <a:t>Saddle point’s linear constraint: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−1,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−1,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0AA38B3-E9E6-4C76-AFA9-88084880C2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9030" y="1819393"/>
                <a:ext cx="3082901" cy="2547611"/>
              </a:xfrm>
              <a:prstGeom prst="rect">
                <a:avLst/>
              </a:prstGeom>
              <a:blipFill>
                <a:blip r:embed="rId3"/>
                <a:stretch>
                  <a:fillRect l="-3953" t="-2153" b="-7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701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Critical Points: Discrete Definition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AA14750-39E6-466D-96FD-ED36AE9CD1EC}"/>
              </a:ext>
            </a:extLst>
          </p:cNvPr>
          <p:cNvSpPr txBox="1">
            <a:spLocks/>
          </p:cNvSpPr>
          <p:nvPr/>
        </p:nvSpPr>
        <p:spPr>
          <a:xfrm>
            <a:off x="355600" y="1117599"/>
            <a:ext cx="8614833" cy="14579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Local constraint is not sufficient for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creating saddle points.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F7F4D6-AD2F-4F86-A652-28C83EC66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151" y="2639795"/>
            <a:ext cx="2852449" cy="23809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909C6D-FEB2-4432-B870-B82E975CD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0" y="2639794"/>
            <a:ext cx="3064934" cy="236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89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Contour Line Constraint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AA14750-39E6-466D-96FD-ED36AE9CD1EC}"/>
              </a:ext>
            </a:extLst>
          </p:cNvPr>
          <p:cNvSpPr txBox="1">
            <a:spLocks/>
          </p:cNvSpPr>
          <p:nvPr/>
        </p:nvSpPr>
        <p:spPr>
          <a:xfrm>
            <a:off x="148167" y="914103"/>
            <a:ext cx="8995833" cy="14579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We have to use global constraint to make sure components join at a certain saddle point.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EACD22-E2D6-47F5-89FF-1065376D38F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099"/>
          <a:stretch/>
        </p:blipFill>
        <p:spPr>
          <a:xfrm>
            <a:off x="106589" y="2274673"/>
            <a:ext cx="5938611" cy="24861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CDC9E1-DA5E-4EB3-91E8-50BDE226B6CB}"/>
              </a:ext>
            </a:extLst>
          </p:cNvPr>
          <p:cNvSpPr txBox="1"/>
          <p:nvPr/>
        </p:nvSpPr>
        <p:spPr>
          <a:xfrm>
            <a:off x="5419261" y="3188444"/>
            <a:ext cx="35681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solution is to add contour line </a:t>
            </a:r>
          </a:p>
          <a:p>
            <a:r>
              <a:rPr lang="en-US" dirty="0"/>
              <a:t>to make sure the two component contacts exactly at the saddle point</a:t>
            </a:r>
          </a:p>
        </p:txBody>
      </p:sp>
    </p:spTree>
    <p:extLst>
      <p:ext uri="{BB962C8B-B14F-4D97-AF65-F5344CB8AC3E}">
        <p14:creationId xmlns:p14="http://schemas.microsoft.com/office/powerpoint/2010/main" val="4160852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Constraints: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65BC1A-E6CA-40DC-BE9A-8EFD9471F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60" y="1739901"/>
            <a:ext cx="3616971" cy="31552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C20C2B-B2B3-4412-9515-681A7A4F4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0864" y="1739901"/>
            <a:ext cx="4146942" cy="31552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894C55-701B-4899-B3D2-1B6D1FD6CEA0}"/>
              </a:ext>
            </a:extLst>
          </p:cNvPr>
          <p:cNvSpPr txBox="1"/>
          <p:nvPr/>
        </p:nvSpPr>
        <p:spPr>
          <a:xfrm>
            <a:off x="333468" y="1096433"/>
            <a:ext cx="8477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Critical points constraints (local, inequality) + contour line constraints (global, </a:t>
            </a:r>
            <a:r>
              <a:rPr lang="en-US" dirty="0" err="1"/>
              <a:t>equility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7612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Fill the Rest of the Points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687ED2E-6056-44BA-8110-7EC0AA51D51D}"/>
                  </a:ext>
                </a:extLst>
              </p:cNvPr>
              <p:cNvSpPr txBox="1"/>
              <p:nvPr/>
            </p:nvSpPr>
            <p:spPr>
              <a:xfrm>
                <a:off x="3449805" y="1169803"/>
                <a:ext cx="2967928" cy="145668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i="1" smtClean="0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x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1,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x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,1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x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altLang="zh-CN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</m:oMath>
                  </m:oMathPara>
                </a14:m>
                <a:endParaRPr lang="en-US" altLang="zh-CN" dirty="0">
                  <a:ea typeface="Cambria Math" panose="02040503050406030204" pitchFamily="18" charset="0"/>
                </a:endParaRPr>
              </a:p>
              <a:p>
                <a:endParaRPr lang="en-US" altLang="zh-CN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  <m:brk m:alnAt="7"/>
                            </m:rPr>
                            <a:rPr lang="en-US" altLang="zh-CN" i="1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687ED2E-6056-44BA-8110-7EC0AA51D5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9805" y="1169803"/>
                <a:ext cx="2967928" cy="1456681"/>
              </a:xfrm>
              <a:prstGeom prst="rect">
                <a:avLst/>
              </a:prstGeom>
              <a:blipFill>
                <a:blip r:embed="rId2"/>
                <a:stretch>
                  <a:fillRect l="-2053" b="-46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AutoCAD and the Cartesian Grid: Free AutoCAD Tutorials">
            <a:extLst>
              <a:ext uri="{FF2B5EF4-FFF2-40B4-BE49-F238E27FC236}">
                <a16:creationId xmlns:a16="http://schemas.microsoft.com/office/drawing/2014/main" id="{0E413C32-B535-4D66-AEF6-60CFF6438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113342"/>
            <a:ext cx="2297111" cy="2259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BC5A29D-F77A-4CEE-A961-7F97A193F888}"/>
              </a:ext>
            </a:extLst>
          </p:cNvPr>
          <p:cNvCxnSpPr/>
          <p:nvPr/>
        </p:nvCxnSpPr>
        <p:spPr>
          <a:xfrm flipH="1" flipV="1">
            <a:off x="1303867" y="2243069"/>
            <a:ext cx="2044700" cy="766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066262-CC04-4CBA-9CF8-1BD93D5F0DF8}"/>
                  </a:ext>
                </a:extLst>
              </p:cNvPr>
              <p:cNvSpPr txBox="1"/>
              <p:nvPr/>
            </p:nvSpPr>
            <p:spPr>
              <a:xfrm>
                <a:off x="3348567" y="2873333"/>
                <a:ext cx="579967" cy="3815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  <m:brk m:alnAt="7"/>
                            </m:rPr>
                            <a:rPr lang="en-US" altLang="zh-CN" i="1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5,4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066262-CC04-4CBA-9CF8-1BD93D5F0D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8567" y="2873333"/>
                <a:ext cx="579967" cy="38151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EA227FFE-B85F-435D-8210-90B0A6CBDB23}"/>
              </a:ext>
            </a:extLst>
          </p:cNvPr>
          <p:cNvSpPr txBox="1"/>
          <p:nvPr/>
        </p:nvSpPr>
        <p:spPr>
          <a:xfrm>
            <a:off x="376767" y="3954961"/>
            <a:ext cx="4725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Define scalar field on a 2D regular grid (image)</a:t>
            </a:r>
          </a:p>
        </p:txBody>
      </p:sp>
      <p:pic>
        <p:nvPicPr>
          <p:cNvPr id="1028" name="Picture 4" descr="Scalar field - Wikipedia">
            <a:extLst>
              <a:ext uri="{FF2B5EF4-FFF2-40B4-BE49-F238E27FC236}">
                <a16:creationId xmlns:a16="http://schemas.microsoft.com/office/drawing/2014/main" id="{33E27DCB-300E-4C5D-BB74-AD5425A5C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9884" y="2434166"/>
            <a:ext cx="2419350" cy="241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749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42FCE9-AA85-4E24-976B-D3B2DF9CA5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67EDDD-5A1B-469D-B5E5-74389BEA0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Tree From Scalar Field</a:t>
            </a:r>
          </a:p>
        </p:txBody>
      </p:sp>
    </p:spTree>
    <p:extLst>
      <p:ext uri="{BB962C8B-B14F-4D97-AF65-F5344CB8AC3E}">
        <p14:creationId xmlns:p14="http://schemas.microsoft.com/office/powerpoint/2010/main" val="427117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Contour Line Constraint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2EE930-5303-4FF7-9616-DDC15815E6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91" y="1162050"/>
            <a:ext cx="3568700" cy="3568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B6BBC4-8109-4246-91D5-6C8D364B8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5912" y="1231900"/>
            <a:ext cx="2157986" cy="14527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3">
                <a:lumMod val="60000"/>
                <a:lumOff val="4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1E59089-44DB-4389-8DBC-A6BA7EAFEE60}"/>
                  </a:ext>
                </a:extLst>
              </p:cNvPr>
              <p:cNvSpPr txBox="1"/>
              <p:nvPr/>
            </p:nvSpPr>
            <p:spPr>
              <a:xfrm>
                <a:off x="3937000" y="3214127"/>
                <a:ext cx="4572000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1E59089-44DB-4389-8DBC-A6BA7EAFEE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7000" y="3214127"/>
                <a:ext cx="4572000" cy="391646"/>
              </a:xfrm>
              <a:prstGeom prst="rect">
                <a:avLst/>
              </a:prstGeom>
              <a:blipFill>
                <a:blip r:embed="rId4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E759E861-6F98-433D-9554-66C4B572FE47}"/>
              </a:ext>
            </a:extLst>
          </p:cNvPr>
          <p:cNvSpPr/>
          <p:nvPr/>
        </p:nvSpPr>
        <p:spPr>
          <a:xfrm>
            <a:off x="3448050" y="1746250"/>
            <a:ext cx="684741" cy="600075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45EED95-E902-4511-B277-C85426F71E37}"/>
              </a:ext>
            </a:extLst>
          </p:cNvPr>
          <p:cNvCxnSpPr>
            <a:stCxn id="12" idx="3"/>
            <a:endCxn id="9" idx="1"/>
          </p:cNvCxnSpPr>
          <p:nvPr/>
        </p:nvCxnSpPr>
        <p:spPr>
          <a:xfrm flipV="1">
            <a:off x="4132791" y="1958261"/>
            <a:ext cx="623121" cy="88027"/>
          </a:xfrm>
          <a:prstGeom prst="straightConnector1">
            <a:avLst/>
          </a:prstGeom>
          <a:ln w="57150">
            <a:solidFill>
              <a:srgbClr val="A9C57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6A17190-61A0-4A89-AA1E-10C918E9D69D}"/>
              </a:ext>
            </a:extLst>
          </p:cNvPr>
          <p:cNvCxnSpPr/>
          <p:nvPr/>
        </p:nvCxnSpPr>
        <p:spPr>
          <a:xfrm flipH="1" flipV="1">
            <a:off x="5654675" y="1895475"/>
            <a:ext cx="431800" cy="1441450"/>
          </a:xfrm>
          <a:prstGeom prst="straightConnector1">
            <a:avLst/>
          </a:prstGeom>
          <a:ln w="38100">
            <a:solidFill>
              <a:srgbClr val="A9C57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818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Fill the Rest of the Points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CAC9BBB-2E7F-400F-B49F-DBFC6A79BFE9}"/>
                  </a:ext>
                </a:extLst>
              </p:cNvPr>
              <p:cNvSpPr txBox="1"/>
              <p:nvPr/>
            </p:nvSpPr>
            <p:spPr>
              <a:xfrm>
                <a:off x="410633" y="1180310"/>
                <a:ext cx="8542867" cy="20022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Cambria Math" panose="02040503050406030204" pitchFamily="18" charset="0"/>
                  </a:rPr>
                  <a:t>Sum of per-pixel Laplacian:</a:t>
                </a:r>
                <a:endParaRPr lang="en-US" sz="2000" b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𝑎𝑟𝑔𝑚𝑖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eqArr>
                            <m:eqArr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m:rPr>
                                  <m:brk m:alnAt="23"/>
                                </m:rPr>
                                <a:rPr lang="en-US" sz="20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</m:e>
                            <m:e>
                              <m:r>
                                <m:rPr>
                                  <m:brk m:alnAt="23"/>
                                </m:rPr>
                                <a:rPr lang="en-US" sz="20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</m:eqArr>
                        </m:sub>
                        <m:sup/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 (2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−1,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+1,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+(2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000" b="0" dirty="0"/>
              </a:p>
              <a:p>
                <a:r>
                  <a:rPr lang="en-US" sz="2000" dirty="0" err="1"/>
                  <a:t>s.t.</a:t>
                </a:r>
                <a:r>
                  <a:rPr lang="en-US" sz="2000" dirty="0"/>
                  <a:t>: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CAC9BBB-2E7F-400F-B49F-DBFC6A79BF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633" y="1180310"/>
                <a:ext cx="8542867" cy="2002215"/>
              </a:xfrm>
              <a:prstGeom prst="rect">
                <a:avLst/>
              </a:prstGeom>
              <a:blipFill>
                <a:blip r:embed="rId2"/>
                <a:stretch>
                  <a:fillRect l="-713" t="-18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8CB9FB3-2F90-407B-908A-A5C55BDE6411}"/>
                  </a:ext>
                </a:extLst>
              </p:cNvPr>
              <p:cNvSpPr txBox="1"/>
              <p:nvPr/>
            </p:nvSpPr>
            <p:spPr>
              <a:xfrm>
                <a:off x="190500" y="2934312"/>
                <a:ext cx="2607733" cy="20377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For local maximum: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sz="20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algn="ctr"/>
                <a:r>
                  <a:rPr lang="en-US" sz="2000" dirty="0"/>
                  <a:t>…..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8CB9FB3-2F90-407B-908A-A5C55BDE64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500" y="2934312"/>
                <a:ext cx="2607733" cy="2037737"/>
              </a:xfrm>
              <a:prstGeom prst="rect">
                <a:avLst/>
              </a:prstGeom>
              <a:blipFill>
                <a:blip r:embed="rId3"/>
                <a:stretch>
                  <a:fillRect l="-2336" t="-1493" b="-41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40C364E-0920-44D6-8A81-46EC6CA4EED6}"/>
                  </a:ext>
                </a:extLst>
              </p:cNvPr>
              <p:cNvSpPr txBox="1"/>
              <p:nvPr/>
            </p:nvSpPr>
            <p:spPr>
              <a:xfrm>
                <a:off x="2959100" y="2930691"/>
                <a:ext cx="2307167" cy="17299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Saddle constraint: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−1,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sz="20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−1,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40C364E-0920-44D6-8A81-46EC6CA4EE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9100" y="2930691"/>
                <a:ext cx="2307167" cy="1729961"/>
              </a:xfrm>
              <a:prstGeom prst="rect">
                <a:avLst/>
              </a:prstGeom>
              <a:blipFill>
                <a:blip r:embed="rId4"/>
                <a:stretch>
                  <a:fillRect l="-2639" t="-2113" b="-14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C1598D4-BC41-4D33-BF3F-2C83E50A37D2}"/>
                  </a:ext>
                </a:extLst>
              </p:cNvPr>
              <p:cNvSpPr txBox="1"/>
              <p:nvPr/>
            </p:nvSpPr>
            <p:spPr>
              <a:xfrm>
                <a:off x="5661025" y="2930691"/>
                <a:ext cx="2764367" cy="1348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Contour line constraint: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sz="2000" dirty="0"/>
              </a:p>
              <a:p>
                <a:r>
                  <a:rPr lang="en-US" sz="2000" dirty="0"/>
                  <a:t>…..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C1598D4-BC41-4D33-BF3F-2C83E50A37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1025" y="2930691"/>
                <a:ext cx="2764367" cy="1348126"/>
              </a:xfrm>
              <a:prstGeom prst="rect">
                <a:avLst/>
              </a:prstGeom>
              <a:blipFill>
                <a:blip r:embed="rId5"/>
                <a:stretch>
                  <a:fillRect l="-2428" t="-27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050FF31A-FE0D-4041-A80F-996C15F66514}"/>
              </a:ext>
            </a:extLst>
          </p:cNvPr>
          <p:cNvSpPr/>
          <p:nvPr/>
        </p:nvSpPr>
        <p:spPr>
          <a:xfrm>
            <a:off x="453203" y="3579446"/>
            <a:ext cx="792774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12700">
                  <a:solidFill>
                    <a:srgbClr val="4472C4"/>
                  </a:solidFill>
                  <a:prstDash val="solid"/>
                </a:ln>
                <a:pattFill prst="pct50">
                  <a:fgClr>
                    <a:srgbClr val="4472C4"/>
                  </a:fgClr>
                  <a:bgClr>
                    <a:srgbClr val="4472C4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4472C4"/>
                  </a:outerShdw>
                </a:effectLst>
                <a:latin typeface="Calibri" panose="020F0502020204030204"/>
              </a:rPr>
              <a:t>All linear equality / inequality constraint</a:t>
            </a:r>
          </a:p>
        </p:txBody>
      </p:sp>
    </p:spTree>
    <p:extLst>
      <p:ext uri="{BB962C8B-B14F-4D97-AF65-F5344CB8AC3E}">
        <p14:creationId xmlns:p14="http://schemas.microsoft.com/office/powerpoint/2010/main" val="3729432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61A3E8-A833-4A0A-B8EA-9D5898EEA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632" y="1177576"/>
            <a:ext cx="3501625" cy="31308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1295E6-B2D5-4F8C-96A9-8DF9CCBB9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400" y="990251"/>
            <a:ext cx="3722057" cy="2121201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22D9047B-7416-4508-894B-B73E2A41AFEB}"/>
              </a:ext>
            </a:extLst>
          </p:cNvPr>
          <p:cNvSpPr/>
          <p:nvPr/>
        </p:nvSpPr>
        <p:spPr>
          <a:xfrm>
            <a:off x="3990975" y="2463800"/>
            <a:ext cx="542925" cy="3714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04E548-C1F3-482E-93B3-C7FCE581C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6400" y="3211939"/>
            <a:ext cx="1968934" cy="188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970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2E09A9-45C2-4817-91FC-269B296DF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002" y="1270245"/>
            <a:ext cx="3534073" cy="30977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C2DFF4A-6221-4DA1-9003-B31AC2790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927" y="1336813"/>
            <a:ext cx="3234572" cy="2964600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BB5F2017-82EC-49CF-91AD-99FFD4C1ED6D}"/>
              </a:ext>
            </a:extLst>
          </p:cNvPr>
          <p:cNvSpPr/>
          <p:nvPr/>
        </p:nvSpPr>
        <p:spPr>
          <a:xfrm>
            <a:off x="4257675" y="2501900"/>
            <a:ext cx="542925" cy="3714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56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CCC55-AD2B-440D-A314-017AD8B5C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Topological Simplification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D9CD3A-0CCD-4641-BDC1-3E21A76D5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71" y="1347301"/>
            <a:ext cx="3426999" cy="28939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4ABBFA-2E41-4932-AF19-A82FA38BC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3957" y="1347301"/>
            <a:ext cx="3782256" cy="28885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2F33BD-2E2A-4E5F-9D08-B817413EFC4D}"/>
              </a:ext>
            </a:extLst>
          </p:cNvPr>
          <p:cNvSpPr txBox="1"/>
          <p:nvPr/>
        </p:nvSpPr>
        <p:spPr>
          <a:xfrm>
            <a:off x="1843939" y="4517499"/>
            <a:ext cx="68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C06866-77DE-4002-8F7B-B456CC58655E}"/>
              </a:ext>
            </a:extLst>
          </p:cNvPr>
          <p:cNvSpPr txBox="1"/>
          <p:nvPr/>
        </p:nvSpPr>
        <p:spPr>
          <a:xfrm>
            <a:off x="6149491" y="4517499"/>
            <a:ext cx="1152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Simplified</a:t>
            </a:r>
          </a:p>
        </p:txBody>
      </p:sp>
    </p:spTree>
    <p:extLst>
      <p:ext uri="{BB962C8B-B14F-4D97-AF65-F5344CB8AC3E}">
        <p14:creationId xmlns:p14="http://schemas.microsoft.com/office/powerpoint/2010/main" val="3993843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Tree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905CE-45FC-45CC-ADC0-6B7C2610C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185" y="1249552"/>
            <a:ext cx="3323278" cy="30496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7B41CE-E12D-4FC1-8A0C-D1C6BD3BC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40" y="1249552"/>
            <a:ext cx="3746912" cy="30675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88659F3-DD78-4B3E-894F-E4166B29FB34}"/>
              </a:ext>
            </a:extLst>
          </p:cNvPr>
          <p:cNvSpPr txBox="1"/>
          <p:nvPr/>
        </p:nvSpPr>
        <p:spPr>
          <a:xfrm>
            <a:off x="1843939" y="4517499"/>
            <a:ext cx="1245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Merge tree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AE5168-1C13-44C9-A1A1-0B97E4E8C9BA}"/>
              </a:ext>
            </a:extLst>
          </p:cNvPr>
          <p:cNvSpPr txBox="1"/>
          <p:nvPr/>
        </p:nvSpPr>
        <p:spPr>
          <a:xfrm>
            <a:off x="6149491" y="4517499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Segmentation</a:t>
            </a:r>
          </a:p>
        </p:txBody>
      </p:sp>
    </p:spTree>
    <p:extLst>
      <p:ext uri="{BB962C8B-B14F-4D97-AF65-F5344CB8AC3E}">
        <p14:creationId xmlns:p14="http://schemas.microsoft.com/office/powerpoint/2010/main" val="556372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Critical Points: Local Maximum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512083-8F44-4E52-8A2B-FCFD26D9D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07" y="1313936"/>
            <a:ext cx="3238175" cy="22067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EF565B-B3C5-4159-A825-4D06E0AC61AB}"/>
              </a:ext>
            </a:extLst>
          </p:cNvPr>
          <p:cNvSpPr txBox="1"/>
          <p:nvPr/>
        </p:nvSpPr>
        <p:spPr>
          <a:xfrm>
            <a:off x="1238377" y="3778712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 Maximum</a:t>
            </a:r>
          </a:p>
        </p:txBody>
      </p:sp>
      <p:pic>
        <p:nvPicPr>
          <p:cNvPr id="20" name="Picture 2" descr="GDAL Grid Tutorial — GDAL documentation">
            <a:extLst>
              <a:ext uri="{FF2B5EF4-FFF2-40B4-BE49-F238E27FC236}">
                <a16:creationId xmlns:a16="http://schemas.microsoft.com/office/drawing/2014/main" id="{DC012BAA-9013-483F-84E3-154913DC2A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70" t="25388" r="10557" b="26961"/>
          <a:stretch/>
        </p:blipFill>
        <p:spPr bwMode="auto">
          <a:xfrm>
            <a:off x="5737458" y="1452030"/>
            <a:ext cx="1782761" cy="169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5E8F98B-6787-46EE-9B84-AAE3C3FE40E2}"/>
              </a:ext>
            </a:extLst>
          </p:cNvPr>
          <p:cNvSpPr/>
          <p:nvPr/>
        </p:nvSpPr>
        <p:spPr>
          <a:xfrm>
            <a:off x="6475053" y="1702078"/>
            <a:ext cx="307570" cy="10806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0AF03FD-1F78-47F3-B70F-21352B14CD18}"/>
              </a:ext>
            </a:extLst>
          </p:cNvPr>
          <p:cNvSpPr/>
          <p:nvPr/>
        </p:nvSpPr>
        <p:spPr>
          <a:xfrm>
            <a:off x="7044474" y="1698588"/>
            <a:ext cx="307570" cy="10806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BDEFF42-C127-4C86-9C40-8CBDC6159CB7}"/>
              </a:ext>
            </a:extLst>
          </p:cNvPr>
          <p:cNvSpPr/>
          <p:nvPr/>
        </p:nvSpPr>
        <p:spPr>
          <a:xfrm>
            <a:off x="5905632" y="1698588"/>
            <a:ext cx="307570" cy="10806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A07D7C-294D-498A-A1BA-374E1B67D2BC}"/>
              </a:ext>
            </a:extLst>
          </p:cNvPr>
          <p:cNvSpPr/>
          <p:nvPr/>
        </p:nvSpPr>
        <p:spPr>
          <a:xfrm>
            <a:off x="5905632" y="2290548"/>
            <a:ext cx="307570" cy="10806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D5C8E3E-B26D-4C31-A5D6-83E88FD051B0}"/>
              </a:ext>
            </a:extLst>
          </p:cNvPr>
          <p:cNvSpPr/>
          <p:nvPr/>
        </p:nvSpPr>
        <p:spPr>
          <a:xfrm>
            <a:off x="5905632" y="2831941"/>
            <a:ext cx="307570" cy="10806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7915C73-42E5-4D43-9E64-5ADE345AC6AE}"/>
              </a:ext>
            </a:extLst>
          </p:cNvPr>
          <p:cNvSpPr/>
          <p:nvPr/>
        </p:nvSpPr>
        <p:spPr>
          <a:xfrm>
            <a:off x="6475053" y="2857547"/>
            <a:ext cx="307570" cy="8246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FFBA2D7-9A28-47CE-8138-E1A6D4F4D446}"/>
              </a:ext>
            </a:extLst>
          </p:cNvPr>
          <p:cNvSpPr/>
          <p:nvPr/>
        </p:nvSpPr>
        <p:spPr>
          <a:xfrm>
            <a:off x="7044474" y="2844744"/>
            <a:ext cx="307570" cy="8246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272FE5-182B-4A63-AAD0-0572FB8BACC4}"/>
              </a:ext>
            </a:extLst>
          </p:cNvPr>
          <p:cNvSpPr/>
          <p:nvPr/>
        </p:nvSpPr>
        <p:spPr>
          <a:xfrm>
            <a:off x="7044474" y="2279144"/>
            <a:ext cx="307570" cy="8246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00D7FB-08E3-4046-B4BA-D1482F107F30}"/>
              </a:ext>
            </a:extLst>
          </p:cNvPr>
          <p:cNvSpPr txBox="1"/>
          <p:nvPr/>
        </p:nvSpPr>
        <p:spPr>
          <a:xfrm>
            <a:off x="1238377" y="4333394"/>
            <a:ext cx="4474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Corresponds to Leaf Node in the Merge Tree</a:t>
            </a:r>
          </a:p>
        </p:txBody>
      </p:sp>
    </p:spTree>
    <p:extLst>
      <p:ext uri="{BB962C8B-B14F-4D97-AF65-F5344CB8AC3E}">
        <p14:creationId xmlns:p14="http://schemas.microsoft.com/office/powerpoint/2010/main" val="127761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C09F-F7E1-43D5-BB4A-9780BE52B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Critical Points: Saddle point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EF565B-B3C5-4159-A825-4D06E0AC61AB}"/>
              </a:ext>
            </a:extLst>
          </p:cNvPr>
          <p:cNvSpPr txBox="1"/>
          <p:nvPr/>
        </p:nvSpPr>
        <p:spPr>
          <a:xfrm>
            <a:off x="1238377" y="3781740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Saddle 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00D7FB-08E3-4046-B4BA-D1482F107F30}"/>
              </a:ext>
            </a:extLst>
          </p:cNvPr>
          <p:cNvSpPr txBox="1"/>
          <p:nvPr/>
        </p:nvSpPr>
        <p:spPr>
          <a:xfrm>
            <a:off x="1238377" y="4333394"/>
            <a:ext cx="4635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 two or more connected component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8178D6-23B6-4327-8395-30F844117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341" y="1335603"/>
            <a:ext cx="2890677" cy="1996628"/>
          </a:xfrm>
          <a:prstGeom prst="rect">
            <a:avLst/>
          </a:prstGeom>
        </p:spPr>
      </p:pic>
      <p:pic>
        <p:nvPicPr>
          <p:cNvPr id="17" name="Picture 2" descr="GDAL Grid Tutorial — GDAL documentation">
            <a:extLst>
              <a:ext uri="{FF2B5EF4-FFF2-40B4-BE49-F238E27FC236}">
                <a16:creationId xmlns:a16="http://schemas.microsoft.com/office/drawing/2014/main" id="{0C68DCA0-194A-4BFC-93FB-D531092603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70" t="25388" r="10557" b="26961"/>
          <a:stretch/>
        </p:blipFill>
        <p:spPr bwMode="auto">
          <a:xfrm>
            <a:off x="5579267" y="1551948"/>
            <a:ext cx="1782761" cy="169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FEA8C30-3E5D-4A62-AD56-497BB7984917}"/>
              </a:ext>
            </a:extLst>
          </p:cNvPr>
          <p:cNvSpPr/>
          <p:nvPr/>
        </p:nvSpPr>
        <p:spPr>
          <a:xfrm>
            <a:off x="6886283" y="1798506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5BE7A3-5C91-4BEB-A47F-A991DCB88BDC}"/>
              </a:ext>
            </a:extLst>
          </p:cNvPr>
          <p:cNvSpPr/>
          <p:nvPr/>
        </p:nvSpPr>
        <p:spPr>
          <a:xfrm>
            <a:off x="5747441" y="2379062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30A45C8-EB95-4F04-8F83-6D5EC2F9EBE8}"/>
              </a:ext>
            </a:extLst>
          </p:cNvPr>
          <p:cNvSpPr/>
          <p:nvPr/>
        </p:nvSpPr>
        <p:spPr>
          <a:xfrm>
            <a:off x="5747441" y="2931859"/>
            <a:ext cx="307570" cy="10806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D4ACF2D-4494-484D-8143-D64D543726AF}"/>
              </a:ext>
            </a:extLst>
          </p:cNvPr>
          <p:cNvSpPr/>
          <p:nvPr/>
        </p:nvSpPr>
        <p:spPr>
          <a:xfrm>
            <a:off x="6886283" y="2944662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5B95A41-EC27-4EA8-A343-186584A335D4}"/>
              </a:ext>
            </a:extLst>
          </p:cNvPr>
          <p:cNvSpPr/>
          <p:nvPr/>
        </p:nvSpPr>
        <p:spPr>
          <a:xfrm>
            <a:off x="6886283" y="2379062"/>
            <a:ext cx="307570" cy="8246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Cross 39">
            <a:extLst>
              <a:ext uri="{FF2B5EF4-FFF2-40B4-BE49-F238E27FC236}">
                <a16:creationId xmlns:a16="http://schemas.microsoft.com/office/drawing/2014/main" id="{91095854-B8BD-4274-BD8E-503F381A886E}"/>
              </a:ext>
            </a:extLst>
          </p:cNvPr>
          <p:cNvSpPr/>
          <p:nvPr/>
        </p:nvSpPr>
        <p:spPr>
          <a:xfrm>
            <a:off x="5758790" y="1719459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Cross 40">
            <a:extLst>
              <a:ext uri="{FF2B5EF4-FFF2-40B4-BE49-F238E27FC236}">
                <a16:creationId xmlns:a16="http://schemas.microsoft.com/office/drawing/2014/main" id="{4B282437-0C5F-4834-9B7D-4D6977A11EF8}"/>
              </a:ext>
            </a:extLst>
          </p:cNvPr>
          <p:cNvSpPr/>
          <p:nvPr/>
        </p:nvSpPr>
        <p:spPr>
          <a:xfrm>
            <a:off x="6334089" y="1719458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Cross 41">
            <a:extLst>
              <a:ext uri="{FF2B5EF4-FFF2-40B4-BE49-F238E27FC236}">
                <a16:creationId xmlns:a16="http://schemas.microsoft.com/office/drawing/2014/main" id="{42FA86AA-EB82-4451-85CE-02067A39EF47}"/>
              </a:ext>
            </a:extLst>
          </p:cNvPr>
          <p:cNvSpPr/>
          <p:nvPr/>
        </p:nvSpPr>
        <p:spPr>
          <a:xfrm>
            <a:off x="6328015" y="2832774"/>
            <a:ext cx="284871" cy="306235"/>
          </a:xfrm>
          <a:prstGeom prst="plus">
            <a:avLst>
              <a:gd name="adj" fmla="val 37500"/>
            </a:avLst>
          </a:prstGeom>
          <a:solidFill>
            <a:srgbClr val="FF000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840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Rectangle 258"/>
          <p:cNvSpPr/>
          <p:nvPr/>
        </p:nvSpPr>
        <p:spPr>
          <a:xfrm>
            <a:off x="457200" y="1144080"/>
            <a:ext cx="6946920" cy="1625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marR="0" lvl="0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 Induced matrices are an intemediate form for interpolation</a:t>
            </a:r>
          </a:p>
          <a:p>
            <a:pPr marL="216000" marR="0" lvl="0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Data Layout</a:t>
            </a:r>
          </a:p>
          <a:p>
            <a:pPr marL="432000" marR="0" lvl="1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Symmetric</a:t>
            </a:r>
          </a:p>
          <a:p>
            <a:pPr marL="432000" marR="0" lvl="1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The diagonal values M_{i,i} are the function value of node i</a:t>
            </a:r>
          </a:p>
          <a:p>
            <a:pPr marL="432000" marR="0" lvl="1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The value M_{i,j} is the function value where nodes i and j merge</a:t>
            </a:r>
          </a:p>
        </p:txBody>
      </p:sp>
      <p:pic>
        <p:nvPicPr>
          <p:cNvPr id="260" name="Picture 259"/>
          <p:cNvPicPr/>
          <p:nvPr/>
        </p:nvPicPr>
        <p:blipFill>
          <a:blip r:embed="rId2"/>
          <a:stretch/>
        </p:blipFill>
        <p:spPr>
          <a:xfrm>
            <a:off x="1142280" y="2743200"/>
            <a:ext cx="3200760" cy="240012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261" name="Table 260"/>
          <p:cNvGraphicFramePr/>
          <p:nvPr/>
        </p:nvGraphicFramePr>
        <p:xfrm>
          <a:off x="4573080" y="2798280"/>
          <a:ext cx="2398680" cy="2194560"/>
        </p:xfrm>
        <a:graphic>
          <a:graphicData uri="http://schemas.openxmlformats.org/drawingml/2006/table">
            <a:tbl>
              <a:tblPr/>
              <a:tblGrid>
                <a:gridCol w="4003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3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2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2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499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latin typeface="Arial"/>
                        </a:rPr>
                        <a:t>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62" name="Title 1_4"/>
          <p:cNvSpPr/>
          <p:nvPr/>
        </p:nvSpPr>
        <p:spPr>
          <a:xfrm>
            <a:off x="457200" y="172440"/>
            <a:ext cx="7162200" cy="741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Medium"/>
                <a:ea typeface="Nimbus Sans"/>
              </a:rPr>
              <a:t>Merge Tree to </a:t>
            </a:r>
            <a:r>
              <a:rPr kumimoji="0" lang="en-US" sz="36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Medium"/>
              </a:rPr>
              <a:t>Induced Matrix</a:t>
            </a:r>
            <a:endParaRPr kumimoji="0" lang="en-US" sz="36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Rectangle 262"/>
          <p:cNvSpPr/>
          <p:nvPr/>
        </p:nvSpPr>
        <p:spPr>
          <a:xfrm>
            <a:off x="457200" y="1143000"/>
            <a:ext cx="8000640" cy="2285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marR="0" lvl="0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To construct a merge tree from an induced matrix, the nodes and edge of the tree must be sorted by the function value</a:t>
            </a:r>
          </a:p>
          <a:p>
            <a:pPr marL="216000" marR="0" lvl="0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Then all of the function values are traversed in order and any nodes or edges are added  to the graph</a:t>
            </a:r>
          </a:p>
          <a:p>
            <a:pPr marL="216000" marR="0" lvl="0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The steps are represented by complete graphs that are fully connected by the last step</a:t>
            </a:r>
          </a:p>
        </p:txBody>
      </p:sp>
      <p:pic>
        <p:nvPicPr>
          <p:cNvPr id="264" name="Picture 263"/>
          <p:cNvPicPr/>
          <p:nvPr/>
        </p:nvPicPr>
        <p:blipFill>
          <a:blip r:embed="rId2"/>
          <a:stretch/>
        </p:blipFill>
        <p:spPr>
          <a:xfrm>
            <a:off x="81720" y="3713040"/>
            <a:ext cx="1668960" cy="1120320"/>
          </a:xfrm>
          <a:prstGeom prst="rect">
            <a:avLst/>
          </a:prstGeom>
          <a:ln w="0">
            <a:noFill/>
          </a:ln>
        </p:spPr>
      </p:pic>
      <p:pic>
        <p:nvPicPr>
          <p:cNvPr id="265" name="Picture 264"/>
          <p:cNvPicPr/>
          <p:nvPr/>
        </p:nvPicPr>
        <p:blipFill>
          <a:blip r:embed="rId3"/>
          <a:stretch/>
        </p:blipFill>
        <p:spPr>
          <a:xfrm>
            <a:off x="1360080" y="3723480"/>
            <a:ext cx="1715760" cy="1151280"/>
          </a:xfrm>
          <a:prstGeom prst="rect">
            <a:avLst/>
          </a:prstGeom>
          <a:ln w="0">
            <a:noFill/>
          </a:ln>
        </p:spPr>
      </p:pic>
      <p:pic>
        <p:nvPicPr>
          <p:cNvPr id="266" name="Picture 265"/>
          <p:cNvPicPr/>
          <p:nvPr/>
        </p:nvPicPr>
        <p:blipFill>
          <a:blip r:embed="rId4"/>
          <a:stretch/>
        </p:blipFill>
        <p:spPr>
          <a:xfrm>
            <a:off x="2874240" y="3729240"/>
            <a:ext cx="1620720" cy="1087560"/>
          </a:xfrm>
          <a:prstGeom prst="rect">
            <a:avLst/>
          </a:prstGeom>
          <a:ln w="0">
            <a:noFill/>
          </a:ln>
        </p:spPr>
      </p:pic>
      <p:pic>
        <p:nvPicPr>
          <p:cNvPr id="267" name="Picture 266"/>
          <p:cNvPicPr/>
          <p:nvPr/>
        </p:nvPicPr>
        <p:blipFill>
          <a:blip r:embed="rId5"/>
          <a:stretch/>
        </p:blipFill>
        <p:spPr>
          <a:xfrm>
            <a:off x="4410720" y="3765600"/>
            <a:ext cx="1513080" cy="1015200"/>
          </a:xfrm>
          <a:prstGeom prst="rect">
            <a:avLst/>
          </a:prstGeom>
          <a:ln w="0">
            <a:noFill/>
          </a:ln>
        </p:spPr>
      </p:pic>
      <p:pic>
        <p:nvPicPr>
          <p:cNvPr id="268" name="Picture 267"/>
          <p:cNvPicPr/>
          <p:nvPr/>
        </p:nvPicPr>
        <p:blipFill>
          <a:blip r:embed="rId6"/>
          <a:stretch/>
        </p:blipFill>
        <p:spPr>
          <a:xfrm>
            <a:off x="5768280" y="3773160"/>
            <a:ext cx="1489680" cy="999720"/>
          </a:xfrm>
          <a:prstGeom prst="rect">
            <a:avLst/>
          </a:prstGeom>
          <a:ln w="0">
            <a:noFill/>
          </a:ln>
        </p:spPr>
      </p:pic>
      <p:pic>
        <p:nvPicPr>
          <p:cNvPr id="269" name="Picture 268"/>
          <p:cNvPicPr/>
          <p:nvPr/>
        </p:nvPicPr>
        <p:blipFill>
          <a:blip r:embed="rId7"/>
          <a:stretch/>
        </p:blipFill>
        <p:spPr>
          <a:xfrm>
            <a:off x="7240320" y="3711240"/>
            <a:ext cx="1674720" cy="1123920"/>
          </a:xfrm>
          <a:prstGeom prst="rect">
            <a:avLst/>
          </a:prstGeom>
          <a:ln w="0">
            <a:noFill/>
          </a:ln>
        </p:spPr>
      </p:pic>
      <p:sp>
        <p:nvSpPr>
          <p:cNvPr id="270" name="Title 1_3"/>
          <p:cNvSpPr/>
          <p:nvPr/>
        </p:nvSpPr>
        <p:spPr>
          <a:xfrm>
            <a:off x="457200" y="172440"/>
            <a:ext cx="7162200" cy="741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Medium"/>
              </a:rPr>
              <a:t>Induced Matrix to Merge Tree</a:t>
            </a:r>
            <a:endParaRPr kumimoji="0" lang="en-US" sz="36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Rectangle 270"/>
          <p:cNvSpPr/>
          <p:nvPr/>
        </p:nvSpPr>
        <p:spPr>
          <a:xfrm>
            <a:off x="457200" y="1143000"/>
            <a:ext cx="8000640" cy="2285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marR="0" lvl="0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To construct a merge tree from an induced matrix, the nodes and edge of the tree must be sorted by the function value</a:t>
            </a:r>
          </a:p>
          <a:p>
            <a:pPr marL="216000" marR="0" lvl="0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Then all of the function values are traversed in order and any nodes or edges are added  to the graph</a:t>
            </a:r>
          </a:p>
          <a:p>
            <a:pPr marL="216000" marR="0" lvl="0" indent="-2156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/>
              <a:defRPr/>
            </a:pPr>
            <a:r>
              <a:rPr kumimoji="0" lang="en-US" sz="1800" b="0" i="0" u="none" strike="noStrike" kern="1200" cap="none" spc="-1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The steps are represented by complete graphs that are fully connected by the last step</a:t>
            </a:r>
          </a:p>
        </p:txBody>
      </p:sp>
      <p:pic>
        <p:nvPicPr>
          <p:cNvPr id="272" name="Picture 271"/>
          <p:cNvPicPr/>
          <p:nvPr/>
        </p:nvPicPr>
        <p:blipFill>
          <a:blip r:embed="rId2"/>
          <a:stretch/>
        </p:blipFill>
        <p:spPr>
          <a:xfrm>
            <a:off x="0" y="3657600"/>
            <a:ext cx="1523520" cy="1142640"/>
          </a:xfrm>
          <a:prstGeom prst="rect">
            <a:avLst/>
          </a:prstGeom>
          <a:ln w="0">
            <a:noFill/>
          </a:ln>
        </p:spPr>
      </p:pic>
      <p:pic>
        <p:nvPicPr>
          <p:cNvPr id="273" name="Picture 272"/>
          <p:cNvPicPr/>
          <p:nvPr/>
        </p:nvPicPr>
        <p:blipFill>
          <a:blip r:embed="rId3"/>
          <a:stretch/>
        </p:blipFill>
        <p:spPr>
          <a:xfrm>
            <a:off x="1523880" y="3657600"/>
            <a:ext cx="1523520" cy="1142640"/>
          </a:xfrm>
          <a:prstGeom prst="rect">
            <a:avLst/>
          </a:prstGeom>
          <a:ln w="0">
            <a:noFill/>
          </a:ln>
        </p:spPr>
      </p:pic>
      <p:pic>
        <p:nvPicPr>
          <p:cNvPr id="274" name="Picture 273"/>
          <p:cNvPicPr/>
          <p:nvPr/>
        </p:nvPicPr>
        <p:blipFill>
          <a:blip r:embed="rId4"/>
          <a:stretch/>
        </p:blipFill>
        <p:spPr>
          <a:xfrm>
            <a:off x="2971800" y="3657600"/>
            <a:ext cx="1523520" cy="1142640"/>
          </a:xfrm>
          <a:prstGeom prst="rect">
            <a:avLst/>
          </a:prstGeom>
          <a:ln w="0">
            <a:noFill/>
          </a:ln>
        </p:spPr>
      </p:pic>
      <p:pic>
        <p:nvPicPr>
          <p:cNvPr id="275" name="Picture 274"/>
          <p:cNvPicPr/>
          <p:nvPr/>
        </p:nvPicPr>
        <p:blipFill>
          <a:blip r:embed="rId5"/>
          <a:stretch/>
        </p:blipFill>
        <p:spPr>
          <a:xfrm>
            <a:off x="4495680" y="3657600"/>
            <a:ext cx="1523520" cy="1142640"/>
          </a:xfrm>
          <a:prstGeom prst="rect">
            <a:avLst/>
          </a:prstGeom>
          <a:ln w="0">
            <a:noFill/>
          </a:ln>
        </p:spPr>
      </p:pic>
      <p:pic>
        <p:nvPicPr>
          <p:cNvPr id="276" name="Picture 275"/>
          <p:cNvPicPr/>
          <p:nvPr/>
        </p:nvPicPr>
        <p:blipFill>
          <a:blip r:embed="rId6"/>
          <a:stretch/>
        </p:blipFill>
        <p:spPr>
          <a:xfrm>
            <a:off x="5943600" y="3657600"/>
            <a:ext cx="1523520" cy="1142640"/>
          </a:xfrm>
          <a:prstGeom prst="rect">
            <a:avLst/>
          </a:prstGeom>
          <a:ln w="0">
            <a:noFill/>
          </a:ln>
        </p:spPr>
      </p:pic>
      <p:pic>
        <p:nvPicPr>
          <p:cNvPr id="277" name="Picture 276"/>
          <p:cNvPicPr/>
          <p:nvPr/>
        </p:nvPicPr>
        <p:blipFill>
          <a:blip r:embed="rId7"/>
          <a:stretch/>
        </p:blipFill>
        <p:spPr>
          <a:xfrm>
            <a:off x="7364520" y="3657600"/>
            <a:ext cx="1550520" cy="1162800"/>
          </a:xfrm>
          <a:prstGeom prst="rect">
            <a:avLst/>
          </a:prstGeom>
          <a:ln w="0">
            <a:noFill/>
          </a:ln>
        </p:spPr>
      </p:pic>
      <p:sp>
        <p:nvSpPr>
          <p:cNvPr id="278" name="Title 1_2"/>
          <p:cNvSpPr/>
          <p:nvPr/>
        </p:nvSpPr>
        <p:spPr>
          <a:xfrm>
            <a:off x="457200" y="172440"/>
            <a:ext cx="7162200" cy="741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Medium"/>
              </a:rPr>
              <a:t>Induced Matrix to Merge Tree</a:t>
            </a:r>
            <a:endParaRPr kumimoji="0" lang="en-US" sz="36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tah CG">
  <a:themeElements>
    <a:clrScheme name="Utah Red">
      <a:dk1>
        <a:sysClr val="windowText" lastClr="000000"/>
      </a:dk1>
      <a:lt1>
        <a:sysClr val="window" lastClr="FFFFFF"/>
      </a:lt1>
      <a:dk2>
        <a:srgbClr val="9A0000"/>
      </a:dk2>
      <a:lt2>
        <a:srgbClr val="FFFFFF"/>
      </a:lt2>
      <a:accent1>
        <a:srgbClr val="9A0000"/>
      </a:accent1>
      <a:accent2>
        <a:srgbClr val="4F81B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0000FF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9A0000"/>
      </a:dk2>
      <a:lt2>
        <a:srgbClr val="FFFFFF"/>
      </a:lt2>
      <a:accent1>
        <a:srgbClr val="9A0000"/>
      </a:accent1>
      <a:accent2>
        <a:srgbClr val="4F81B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00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Utah CG</Template>
  <TotalTime>1750</TotalTime>
  <Words>686</Words>
  <Application>Microsoft Office PowerPoint</Application>
  <PresentationFormat>On-screen Show (16:9)</PresentationFormat>
  <Paragraphs>137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Calibri Light</vt:lpstr>
      <vt:lpstr>LinBiolinumT</vt:lpstr>
      <vt:lpstr>Arial</vt:lpstr>
      <vt:lpstr>Calibri</vt:lpstr>
      <vt:lpstr>Franklin Gothic Medium</vt:lpstr>
      <vt:lpstr>Symbol</vt:lpstr>
      <vt:lpstr>Franklin Gothic Book</vt:lpstr>
      <vt:lpstr>Wingdings</vt:lpstr>
      <vt:lpstr>Cambria Math</vt:lpstr>
      <vt:lpstr>Utah CG</vt:lpstr>
      <vt:lpstr>Office Theme</vt:lpstr>
      <vt:lpstr>Reverse Engineer a Merge Tree from Topology Information</vt:lpstr>
      <vt:lpstr>Merge Tree From Scalar Field</vt:lpstr>
      <vt:lpstr>Topological Simplification</vt:lpstr>
      <vt:lpstr>Merge Tree</vt:lpstr>
      <vt:lpstr>Critical Points: Local Maximum</vt:lpstr>
      <vt:lpstr>Critical Points: Saddle point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Critical Points: Discrete Definition</vt:lpstr>
      <vt:lpstr>Critical Points: Discrete Definition</vt:lpstr>
      <vt:lpstr>Critical Points: Discrete Definition</vt:lpstr>
      <vt:lpstr>Critical Points: Discrete Definition</vt:lpstr>
      <vt:lpstr>Critical Points: Discrete Definition</vt:lpstr>
      <vt:lpstr>Contour Line Constraint</vt:lpstr>
      <vt:lpstr>Constraints:</vt:lpstr>
      <vt:lpstr>Fill the Rest of the Points</vt:lpstr>
      <vt:lpstr>Contour Line Constraint</vt:lpstr>
      <vt:lpstr>Fill the Rest of the Points</vt:lpstr>
      <vt:lpstr>Example</vt:lpstr>
      <vt:lpstr>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Modeling of Knittable Structures with Stitch Meshes</dc:title>
  <dc:creator>cem</dc:creator>
  <cp:lastModifiedBy>nima bi</cp:lastModifiedBy>
  <cp:revision>117</cp:revision>
  <dcterms:created xsi:type="dcterms:W3CDTF">2016-10-05T07:14:09Z</dcterms:created>
  <dcterms:modified xsi:type="dcterms:W3CDTF">2022-02-04T17:58:14Z</dcterms:modified>
</cp:coreProperties>
</file>

<file path=docProps/thumbnail.jpeg>
</file>